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49.xml" ContentType="application/vnd.openxmlformats-officedocument.presentationml.slide+xml"/>
  <Override PartName="/ppt/notesSlides/notesSlide30.xml" ContentType="application/vnd.openxmlformats-officedocument.presentationml.notesSlide+xml"/>
  <Default Extension="bin" ContentType="application/vnd.openxmlformats-officedocument.presentationml.printerSettings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46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15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28.xml" ContentType="application/vnd.openxmlformats-officedocument.presentationml.slide+xml"/>
  <Override PartName="/ppt/slides/slide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48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notesSlides/notesSlide39.xml" ContentType="application/vnd.openxmlformats-officedocument.presentationml.notesSlide+xml"/>
  <Default Extension="png" ContentType="image/png"/>
  <Override PartName="/ppt/notesSlides/notesSlide25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notesMasterIdLst>
    <p:notesMasterId r:id="rId51"/>
  </p:notesMasterIdLst>
  <p:sldIdLst>
    <p:sldId id="311" r:id="rId2"/>
    <p:sldId id="256" r:id="rId3"/>
    <p:sldId id="263" r:id="rId4"/>
    <p:sldId id="264" r:id="rId5"/>
    <p:sldId id="266" r:id="rId6"/>
    <p:sldId id="267" r:id="rId7"/>
    <p:sldId id="270" r:id="rId8"/>
    <p:sldId id="271" r:id="rId9"/>
    <p:sldId id="272" r:id="rId10"/>
    <p:sldId id="273" r:id="rId11"/>
    <p:sldId id="274" r:id="rId12"/>
    <p:sldId id="275" r:id="rId13"/>
    <p:sldId id="308" r:id="rId14"/>
    <p:sldId id="276" r:id="rId15"/>
    <p:sldId id="277" r:id="rId16"/>
    <p:sldId id="278" r:id="rId17"/>
    <p:sldId id="282" r:id="rId18"/>
    <p:sldId id="280" r:id="rId19"/>
    <p:sldId id="279" r:id="rId20"/>
    <p:sldId id="281" r:id="rId21"/>
    <p:sldId id="283" r:id="rId22"/>
    <p:sldId id="284" r:id="rId23"/>
    <p:sldId id="286" r:id="rId24"/>
    <p:sldId id="285" r:id="rId25"/>
    <p:sldId id="320" r:id="rId26"/>
    <p:sldId id="287" r:id="rId27"/>
    <p:sldId id="288" r:id="rId28"/>
    <p:sldId id="289" r:id="rId29"/>
    <p:sldId id="310" r:id="rId30"/>
    <p:sldId id="290" r:id="rId31"/>
    <p:sldId id="293" r:id="rId32"/>
    <p:sldId id="294" r:id="rId33"/>
    <p:sldId id="312" r:id="rId34"/>
    <p:sldId id="313" r:id="rId35"/>
    <p:sldId id="316" r:id="rId36"/>
    <p:sldId id="317" r:id="rId37"/>
    <p:sldId id="295" r:id="rId38"/>
    <p:sldId id="296" r:id="rId39"/>
    <p:sldId id="298" r:id="rId40"/>
    <p:sldId id="299" r:id="rId41"/>
    <p:sldId id="314" r:id="rId42"/>
    <p:sldId id="300" r:id="rId43"/>
    <p:sldId id="315" r:id="rId44"/>
    <p:sldId id="302" r:id="rId45"/>
    <p:sldId id="303" r:id="rId46"/>
    <p:sldId id="321" r:id="rId47"/>
    <p:sldId id="305" r:id="rId48"/>
    <p:sldId id="306" r:id="rId49"/>
    <p:sldId id="307" r:id="rId5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2B558A"/>
  </p:clrMru>
  <p:extLst>
    <p:ext uri="{E76CE94A-603C-4142-B9EB-6D1370010A27}">
      <p14:discardImageEditData xmlns="" xmlns:p14="http://schemas.microsoft.com/office/powerpoint/2010/main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val="0"/>
    </p:ext>
    <p:ext uri="{D31A062A-798A-4329-ABDD-BBA856620510}">
      <p14:defaultImageDpi xmlns="" xmlns:p14="http://schemas.microsoft.com/office/powerpoint/2010/main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 autoAdjust="0"/>
    <p:restoredTop sz="86733" autoAdjust="0"/>
  </p:normalViewPr>
  <p:slideViewPr>
    <p:cSldViewPr>
      <p:cViewPr>
        <p:scale>
          <a:sx n="96" d="100"/>
          <a:sy n="96" d="100"/>
        </p:scale>
        <p:origin x="-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98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92FDA3D-9D61-44C9-B03E-20D39C2F354F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F6AF49C-459E-47EA-A0C8-F4755461BBD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val="3048207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Quanta gente feliz, </a:t>
            </a:r>
            <a:r>
              <a:rPr lang="en-US" smtClean="0"/>
              <a:t>né</a:t>
            </a:r>
            <a:r>
              <a:rPr lang="pt-BR" smtClean="0"/>
              <a:t> gente?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7514836-DD0C-4F19-87F8-D6889DA6466D}" type="slidenum">
              <a:rPr lang="pt-BR" smtClean="0">
                <a:cs typeface="Arial" charset="0"/>
              </a:rPr>
              <a:pPr/>
              <a:t>1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precisa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se </a:t>
            </a:r>
            <a:r>
              <a:rPr lang="en-US" dirty="0" err="1" smtClean="0"/>
              <a:t>preocupar</a:t>
            </a:r>
            <a:r>
              <a:rPr lang="en-US" dirty="0" smtClean="0"/>
              <a:t>!</a:t>
            </a:r>
          </a:p>
          <a:p>
            <a:r>
              <a:rPr lang="en-US" dirty="0" err="1" smtClean="0"/>
              <a:t>Chegou</a:t>
            </a:r>
            <a:r>
              <a:rPr lang="en-US" dirty="0" smtClean="0"/>
              <a:t> a </a:t>
            </a:r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faltava</a:t>
            </a:r>
            <a:r>
              <a:rPr lang="en-US" dirty="0" smtClean="0"/>
              <a:t>!</a:t>
            </a:r>
            <a:endParaRPr lang="pt-BR" dirty="0" smtClean="0"/>
          </a:p>
          <a:p>
            <a:r>
              <a:rPr lang="en-US" dirty="0" err="1" smtClean="0"/>
              <a:t>Garantia</a:t>
            </a:r>
            <a:r>
              <a:rPr lang="en-US" dirty="0" smtClean="0"/>
              <a:t> de </a:t>
            </a:r>
            <a:r>
              <a:rPr lang="en-US" dirty="0" err="1" smtClean="0"/>
              <a:t>Reparo</a:t>
            </a:r>
            <a:r>
              <a:rPr lang="en-US" dirty="0" smtClean="0"/>
              <a:t> </a:t>
            </a:r>
            <a:r>
              <a:rPr lang="en-US" dirty="0" err="1" smtClean="0"/>
              <a:t>WorldCar</a:t>
            </a:r>
            <a:r>
              <a:rPr lang="en-US" dirty="0" smtClean="0"/>
              <a:t>, a </a:t>
            </a:r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definitiva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quer</a:t>
            </a:r>
            <a:r>
              <a:rPr lang="en-US" dirty="0" smtClean="0"/>
              <a:t> </a:t>
            </a:r>
            <a:r>
              <a:rPr lang="en-US" dirty="0" err="1" smtClean="0"/>
              <a:t>economizar</a:t>
            </a:r>
            <a:r>
              <a:rPr lang="en-US" dirty="0" smtClean="0"/>
              <a:t>.</a:t>
            </a:r>
          </a:p>
          <a:p>
            <a:endParaRPr lang="pt-BR" dirty="0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3FA786-2837-4331-9C0D-FBD7D83209E7}" type="slidenum">
              <a:rPr lang="pt-BR" smtClean="0">
                <a:cs typeface="Arial" charset="0"/>
              </a:rPr>
              <a:pPr/>
              <a:t>10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Garantia</a:t>
            </a:r>
            <a:r>
              <a:rPr lang="en-US" dirty="0" smtClean="0"/>
              <a:t> de </a:t>
            </a:r>
            <a:r>
              <a:rPr lang="en-US" dirty="0" err="1" smtClean="0"/>
              <a:t>Reparo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um </a:t>
            </a:r>
            <a:r>
              <a:rPr lang="en-US" dirty="0" err="1" smtClean="0"/>
              <a:t>credito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serviços</a:t>
            </a:r>
            <a:r>
              <a:rPr lang="en-US" dirty="0" smtClean="0"/>
              <a:t> de </a:t>
            </a:r>
            <a:r>
              <a:rPr lang="en-US" dirty="0" err="1" smtClean="0"/>
              <a:t>funilaria</a:t>
            </a:r>
            <a:r>
              <a:rPr lang="en-US" dirty="0" smtClean="0"/>
              <a:t>, </a:t>
            </a:r>
            <a:r>
              <a:rPr lang="en-US" dirty="0" err="1" smtClean="0"/>
              <a:t>pintura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reparos</a:t>
            </a:r>
            <a:r>
              <a:rPr lang="en-US" dirty="0" smtClean="0"/>
              <a:t> </a:t>
            </a:r>
            <a:r>
              <a:rPr lang="en-US" dirty="0" err="1" smtClean="0"/>
              <a:t>automotivos</a:t>
            </a:r>
            <a:r>
              <a:rPr lang="en-US" dirty="0" smtClean="0"/>
              <a:t>. O valor </a:t>
            </a:r>
            <a:r>
              <a:rPr lang="en-US" dirty="0" err="1" smtClean="0"/>
              <a:t>garantido</a:t>
            </a:r>
            <a:r>
              <a:rPr lang="en-US" dirty="0" smtClean="0"/>
              <a:t> </a:t>
            </a:r>
            <a:r>
              <a:rPr lang="en-US" dirty="0" err="1" smtClean="0"/>
              <a:t>poderá</a:t>
            </a:r>
            <a:r>
              <a:rPr lang="en-US" dirty="0" smtClean="0"/>
              <a:t> ser </a:t>
            </a:r>
            <a:r>
              <a:rPr lang="en-US" dirty="0" err="1" smtClean="0"/>
              <a:t>utilizado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pagamento</a:t>
            </a:r>
            <a:r>
              <a:rPr lang="en-US" dirty="0" smtClean="0"/>
              <a:t> da </a:t>
            </a:r>
            <a:r>
              <a:rPr lang="en-US" dirty="0" err="1" smtClean="0"/>
              <a:t>franquia</a:t>
            </a:r>
            <a:r>
              <a:rPr lang="en-US" dirty="0" smtClean="0"/>
              <a:t> do </a:t>
            </a:r>
            <a:r>
              <a:rPr lang="en-US" dirty="0" err="1" smtClean="0"/>
              <a:t>seguro</a:t>
            </a:r>
            <a:r>
              <a:rPr lang="en-US" dirty="0" smtClean="0"/>
              <a:t> do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carro</a:t>
            </a:r>
            <a:r>
              <a:rPr lang="en-US" dirty="0" smtClean="0"/>
              <a:t>.</a:t>
            </a:r>
          </a:p>
          <a:p>
            <a:r>
              <a:rPr lang="pt-BR" dirty="0" smtClean="0"/>
              <a:t>Oferecemos 3 opções de garantia:</a:t>
            </a:r>
          </a:p>
          <a:p>
            <a:r>
              <a:rPr lang="pt-BR" dirty="0" smtClean="0"/>
              <a:t>Garantia GOLD </a:t>
            </a:r>
            <a:r>
              <a:rPr lang="pt-BR" dirty="0" err="1" smtClean="0"/>
              <a:t>R</a:t>
            </a:r>
            <a:r>
              <a:rPr lang="pt-BR" dirty="0" smtClean="0"/>
              <a:t>$ 449,00, que garante até </a:t>
            </a:r>
            <a:r>
              <a:rPr lang="pt-BR" dirty="0" err="1" smtClean="0"/>
              <a:t>R</a:t>
            </a:r>
            <a:r>
              <a:rPr lang="pt-BR" dirty="0" smtClean="0"/>
              <a:t>$ 2.000,00</a:t>
            </a:r>
          </a:p>
          <a:p>
            <a:r>
              <a:rPr lang="pt-BR" dirty="0" smtClean="0"/>
              <a:t>Garantia PLUS </a:t>
            </a:r>
            <a:r>
              <a:rPr lang="pt-BR" dirty="0" err="1" smtClean="0"/>
              <a:t>R</a:t>
            </a:r>
            <a:r>
              <a:rPr lang="pt-BR" dirty="0" smtClean="0"/>
              <a:t>$ 649,00, que garante até </a:t>
            </a:r>
            <a:r>
              <a:rPr lang="pt-BR" dirty="0" err="1" smtClean="0"/>
              <a:t>R</a:t>
            </a:r>
            <a:r>
              <a:rPr lang="pt-BR" dirty="0" smtClean="0"/>
              <a:t>$ 6.000,00</a:t>
            </a:r>
          </a:p>
          <a:p>
            <a:r>
              <a:rPr lang="pt-BR" dirty="0" smtClean="0"/>
              <a:t>Garantia PREMIUM R$ 949,00, que </a:t>
            </a:r>
            <a:r>
              <a:rPr lang="en-US" dirty="0" err="1" smtClean="0"/>
              <a:t>garante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R$ 10.000,00</a:t>
            </a:r>
          </a:p>
          <a:p>
            <a:endParaRPr lang="pt-BR" dirty="0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D3E8A59-A2DF-4BE1-B641-E577A49B717E}" type="slidenum">
              <a:rPr lang="pt-BR" smtClean="0">
                <a:cs typeface="Arial" charset="0"/>
              </a:rPr>
              <a:pPr/>
              <a:t>11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manter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carro</a:t>
            </a:r>
            <a:r>
              <a:rPr lang="en-US" dirty="0" smtClean="0"/>
              <a:t> bonito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ano</a:t>
            </a:r>
            <a:r>
              <a:rPr lang="en-US" dirty="0" smtClean="0"/>
              <a:t> </a:t>
            </a:r>
            <a:r>
              <a:rPr lang="en-US" dirty="0" err="1" smtClean="0"/>
              <a:t>inteiro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tranquilo</a:t>
            </a:r>
            <a:r>
              <a:rPr lang="en-US" dirty="0" smtClean="0"/>
              <a:t> e </a:t>
            </a:r>
            <a:r>
              <a:rPr lang="en-US" dirty="0" err="1" smtClean="0"/>
              <a:t>feliz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pt-BR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6DF9882-5E2A-4463-84FA-E978AA74E023}" type="slidenum">
              <a:rPr lang="pt-BR" smtClean="0">
                <a:cs typeface="Arial" charset="0"/>
              </a:rPr>
              <a:pPr/>
              <a:t>12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Após</a:t>
            </a:r>
            <a:r>
              <a:rPr lang="en-US" dirty="0" smtClean="0"/>
              <a:t> a </a:t>
            </a:r>
            <a:r>
              <a:rPr lang="en-US" dirty="0" err="1" smtClean="0"/>
              <a:t>aquisição</a:t>
            </a:r>
            <a:r>
              <a:rPr lang="en-US" dirty="0" smtClean="0"/>
              <a:t> da </a:t>
            </a:r>
            <a:r>
              <a:rPr lang="en-US" dirty="0" err="1" smtClean="0"/>
              <a:t>garantia</a:t>
            </a:r>
            <a:r>
              <a:rPr lang="en-US" dirty="0" smtClean="0"/>
              <a:t> de </a:t>
            </a:r>
            <a:r>
              <a:rPr lang="en-US" dirty="0" err="1" smtClean="0"/>
              <a:t>reparo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participará</a:t>
            </a:r>
            <a:r>
              <a:rPr lang="en-US" dirty="0" smtClean="0"/>
              <a:t>, </a:t>
            </a:r>
            <a:r>
              <a:rPr lang="en-US" dirty="0" err="1" smtClean="0"/>
              <a:t>automaticamente</a:t>
            </a:r>
            <a:r>
              <a:rPr lang="en-US" dirty="0" smtClean="0"/>
              <a:t>, da </a:t>
            </a:r>
            <a:r>
              <a:rPr lang="en-US" dirty="0" err="1" smtClean="0"/>
              <a:t>promoção</a:t>
            </a:r>
            <a:r>
              <a:rPr lang="en-US" dirty="0" smtClean="0"/>
              <a:t>  “</a:t>
            </a:r>
            <a:r>
              <a:rPr lang="en-US" dirty="0" err="1" smtClean="0"/>
              <a:t>Carro</a:t>
            </a:r>
            <a:r>
              <a:rPr lang="en-US" dirty="0" smtClean="0"/>
              <a:t> </a:t>
            </a:r>
            <a:r>
              <a:rPr lang="en-US" dirty="0" err="1" smtClean="0"/>
              <a:t>Premiado</a:t>
            </a:r>
            <a:r>
              <a:rPr lang="en-US" dirty="0" smtClean="0"/>
              <a:t>”. </a:t>
            </a:r>
            <a:r>
              <a:rPr lang="en-US" dirty="0" err="1" smtClean="0"/>
              <a:t>Serão</a:t>
            </a:r>
            <a:r>
              <a:rPr lang="en-US" dirty="0" smtClean="0"/>
              <a:t> doze chances de </a:t>
            </a:r>
            <a:r>
              <a:rPr lang="en-US" dirty="0" err="1" smtClean="0"/>
              <a:t>ganhar</a:t>
            </a:r>
            <a:r>
              <a:rPr lang="en-US" dirty="0" smtClean="0"/>
              <a:t>, </a:t>
            </a:r>
            <a:r>
              <a:rPr lang="en-US" dirty="0" err="1" smtClean="0"/>
              <a:t>uma</a:t>
            </a:r>
            <a:r>
              <a:rPr lang="en-US" dirty="0" smtClean="0"/>
              <a:t> 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mês</a:t>
            </a:r>
            <a:r>
              <a:rPr lang="en-US" dirty="0" smtClean="0"/>
              <a:t>. O </a:t>
            </a:r>
            <a:r>
              <a:rPr lang="en-US" dirty="0" err="1" smtClean="0"/>
              <a:t>prêmio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um Ford KA 0Km. </a:t>
            </a:r>
            <a:r>
              <a:rPr lang="en-US" dirty="0" err="1" smtClean="0"/>
              <a:t>Porém</a:t>
            </a:r>
            <a:r>
              <a:rPr lang="en-US" dirty="0" smtClean="0"/>
              <a:t>, se a </a:t>
            </a:r>
            <a:r>
              <a:rPr lang="en-US" dirty="0" err="1" smtClean="0"/>
              <a:t>contemplação</a:t>
            </a:r>
            <a:r>
              <a:rPr lang="en-US" dirty="0" smtClean="0"/>
              <a:t> </a:t>
            </a:r>
            <a:r>
              <a:rPr lang="en-US" dirty="0" err="1" smtClean="0"/>
              <a:t>ocorrer</a:t>
            </a:r>
            <a:r>
              <a:rPr lang="en-US" dirty="0" smtClean="0"/>
              <a:t> no </a:t>
            </a:r>
            <a:r>
              <a:rPr lang="en-US" dirty="0" err="1" smtClean="0"/>
              <a:t>último</a:t>
            </a:r>
            <a:r>
              <a:rPr lang="en-US" dirty="0" smtClean="0"/>
              <a:t> </a:t>
            </a:r>
            <a:r>
              <a:rPr lang="en-US" dirty="0" err="1" smtClean="0"/>
              <a:t>mês</a:t>
            </a:r>
            <a:r>
              <a:rPr lang="en-US" dirty="0" smtClean="0"/>
              <a:t> de </a:t>
            </a:r>
            <a:r>
              <a:rPr lang="en-US" dirty="0" err="1" smtClean="0"/>
              <a:t>vigência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garantia</a:t>
            </a:r>
            <a:r>
              <a:rPr lang="en-US" dirty="0" smtClean="0"/>
              <a:t> de </a:t>
            </a:r>
            <a:r>
              <a:rPr lang="en-US" dirty="0" err="1" smtClean="0"/>
              <a:t>reparo</a:t>
            </a:r>
            <a:r>
              <a:rPr lang="en-US" dirty="0" smtClean="0"/>
              <a:t>,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veículo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um </a:t>
            </a:r>
            <a:r>
              <a:rPr lang="en-US" dirty="0" err="1" smtClean="0"/>
              <a:t>Veloster</a:t>
            </a:r>
            <a:r>
              <a:rPr lang="en-US" dirty="0" smtClean="0"/>
              <a:t> 0Km. Vale </a:t>
            </a:r>
            <a:r>
              <a:rPr lang="en-US" dirty="0" err="1" smtClean="0"/>
              <a:t>salientar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sorteios</a:t>
            </a:r>
            <a:r>
              <a:rPr lang="en-US" dirty="0" smtClean="0"/>
              <a:t> </a:t>
            </a:r>
            <a:r>
              <a:rPr lang="en-US" dirty="0" err="1" smtClean="0"/>
              <a:t>ocorrerão</a:t>
            </a:r>
            <a:r>
              <a:rPr lang="en-US" dirty="0" smtClean="0"/>
              <a:t> no </a:t>
            </a:r>
            <a:r>
              <a:rPr lang="en-US" dirty="0" err="1" smtClean="0"/>
              <a:t>último</a:t>
            </a:r>
            <a:r>
              <a:rPr lang="en-US" dirty="0" smtClean="0"/>
              <a:t> </a:t>
            </a:r>
            <a:r>
              <a:rPr lang="en-US" dirty="0" err="1" smtClean="0"/>
              <a:t>sábado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mês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  </a:t>
            </a:r>
            <a:r>
              <a:rPr lang="en-US" dirty="0" err="1" smtClean="0"/>
              <a:t>serão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Loteria</a:t>
            </a:r>
            <a:r>
              <a:rPr lang="en-US" dirty="0" smtClean="0"/>
              <a:t> Federal.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promoção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valida</a:t>
            </a:r>
            <a:r>
              <a:rPr lang="en-US" dirty="0" smtClean="0"/>
              <a:t>, </a:t>
            </a:r>
            <a:r>
              <a:rPr lang="en-US" dirty="0" err="1" smtClean="0"/>
              <a:t>enquanto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cupom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for </a:t>
            </a:r>
            <a:r>
              <a:rPr lang="en-US" dirty="0" err="1" smtClean="0"/>
              <a:t>utilizado</a:t>
            </a:r>
            <a:r>
              <a:rPr lang="en-US" dirty="0" smtClean="0"/>
              <a:t>.</a:t>
            </a:r>
            <a:endParaRPr lang="pt-BR" dirty="0" smtClean="0"/>
          </a:p>
          <a:p>
            <a:endParaRPr lang="pt-BR" dirty="0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76B791-64E5-4B38-8A54-427D8D0CA61D}" type="slidenum">
              <a:rPr lang="pt-BR" smtClean="0">
                <a:cs typeface="Arial" charset="0"/>
              </a:rPr>
              <a:pPr/>
              <a:t>13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Estaoportunidadeestáfundamentadaem “4 pilares”.</a:t>
            </a:r>
            <a:endParaRPr lang="pt-BR" smtClean="0"/>
          </a:p>
          <a:p>
            <a:r>
              <a:rPr lang="pt-BR" smtClean="0"/>
              <a:t>A WORLDCAR tem os 4 pilares mais importantes de uma grande empresa: estrutura, produto, treinamentos e sistema de ganho real. </a:t>
            </a:r>
          </a:p>
          <a:p>
            <a:r>
              <a:rPr lang="pt-BR" smtClean="0"/>
              <a:t>Com isso, a WORLDCAR é uma empresa sólida, estável e com grandes possibilidades de ganhos. </a:t>
            </a:r>
          </a:p>
          <a:p>
            <a:r>
              <a:rPr lang="pt-BR" smtClean="0"/>
              <a:t>Afinal, o que pretendemos, além dos ganhos, é ter uma oportunidade de negócio que nos proporcione estabilidade financeira.</a:t>
            </a:r>
          </a:p>
          <a:p>
            <a:endParaRPr lang="pt-BR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F37DA9F-F587-411A-847A-FACE525D6DA7}" type="slidenum">
              <a:rPr lang="pt-BR" smtClean="0">
                <a:cs typeface="Arial" charset="0"/>
              </a:rPr>
              <a:pPr/>
              <a:t>14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E você pode fazer parte da expansão de nossa empresa.</a:t>
            </a:r>
          </a:p>
          <a:p>
            <a:endParaRPr lang="pt-BR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7E8DA8-B612-48AC-8A4B-A139C57005C3}" type="slidenum">
              <a:rPr lang="pt-BR" smtClean="0">
                <a:cs typeface="Arial" charset="0"/>
              </a:rPr>
              <a:pPr/>
              <a:t>15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A WORLDCAR, objetivando a expansão dos seus negócios, criou um sistema extraordinário de Franquia,</a:t>
            </a:r>
          </a:p>
          <a:p>
            <a:r>
              <a:rPr lang="pt-BR" smtClean="0"/>
              <a:t>oferecendo treinamentos e suporte técnico visando o crescimento pessoal e profissional dos seus franqueados,</a:t>
            </a:r>
          </a:p>
          <a:p>
            <a:r>
              <a:rPr lang="pt-BR" smtClean="0"/>
              <a:t>possibilitando lucros reais,  solidez e estabilidade financeira. </a:t>
            </a:r>
          </a:p>
          <a:p>
            <a:r>
              <a:rPr lang="pt-BR" smtClean="0"/>
              <a:t> </a:t>
            </a:r>
          </a:p>
          <a:p>
            <a:endParaRPr lang="pt-BR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7238A03-591E-4F2B-B084-0CED3ED70EDB}" type="slidenum">
              <a:rPr lang="pt-BR" smtClean="0">
                <a:cs typeface="Arial" charset="0"/>
              </a:rPr>
              <a:pPr/>
              <a:t>16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Quando você pensa em franquia, imagina um investimento muito alto. Sim, na maioria das vezes é.</a:t>
            </a:r>
          </a:p>
          <a:p>
            <a:r>
              <a:rPr lang="pt-BR" smtClean="0"/>
              <a:t>A grande maioria das empresas que atuam no modelo de Franchising, num total de 75 empresas pesquisadas, oferece oportunidades de negócio cujo investimento, no quesito Taxa de Franquia, obteve a média de R$ 57.000,00. O prazo mínimo de retorno desse investimento foi de 30 meses, ou seja, você tem que investir muito, e trabalhar por dois anos e meio para ter o retorno do seu dinheiro.</a:t>
            </a:r>
          </a:p>
          <a:p>
            <a:endParaRPr lang="pt-BR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F187F45-7E4C-4642-BD3E-25A28A619471}" type="slidenum">
              <a:rPr lang="pt-BR" smtClean="0">
                <a:cs typeface="Arial" charset="0"/>
              </a:rPr>
              <a:pPr/>
              <a:t>17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Além da possibilidade de independência financeira, você </a:t>
            </a:r>
          </a:p>
          <a:p>
            <a:r>
              <a:rPr lang="pt-BR" dirty="0" smtClean="0"/>
              <a:t>-     Poderá fazer seus próprios horários;</a:t>
            </a:r>
          </a:p>
          <a:p>
            <a:pPr>
              <a:buFontTx/>
              <a:buChar char="-"/>
            </a:pPr>
            <a:r>
              <a:rPr lang="pt-BR" dirty="0" smtClean="0"/>
              <a:t>Não terá chefe;</a:t>
            </a:r>
          </a:p>
          <a:p>
            <a:pPr>
              <a:buFontTx/>
              <a:buChar char="-"/>
            </a:pPr>
            <a:r>
              <a:rPr lang="pt-BR" dirty="0" smtClean="0"/>
              <a:t>Não terá ninguém pegando no seu pé;</a:t>
            </a:r>
          </a:p>
          <a:p>
            <a:pPr>
              <a:buFontTx/>
              <a:buChar char="-"/>
            </a:pPr>
            <a:r>
              <a:rPr lang="pt-BR" dirty="0" smtClean="0"/>
              <a:t>Terá tempo para desfrutar o que seu trabalho estará lhe proporcionando.</a:t>
            </a:r>
          </a:p>
          <a:p>
            <a:r>
              <a:rPr lang="pt-BR" dirty="0" smtClean="0"/>
              <a:t> Não adianta ter dinheiro sem ter tempo para desfrutá-lo!</a:t>
            </a:r>
          </a:p>
          <a:p>
            <a:pPr eaLnBrk="1" hangingPunct="1">
              <a:spcBef>
                <a:spcPct val="0"/>
              </a:spcBef>
            </a:pPr>
            <a:r>
              <a:rPr lang="en-US" dirty="0" err="1" smtClean="0"/>
              <a:t>Escolhatermais</a:t>
            </a:r>
            <a:r>
              <a:rPr lang="en-US" dirty="0" smtClean="0"/>
              <a:t> tempo… e </a:t>
            </a:r>
            <a:r>
              <a:rPr lang="en-US" dirty="0" err="1" smtClean="0"/>
              <a:t>maisdinheiro</a:t>
            </a:r>
            <a:r>
              <a:rPr lang="en-US" dirty="0" smtClean="0"/>
              <a:t>!</a:t>
            </a:r>
            <a:endParaRPr lang="pt-BR" dirty="0" smtClean="0"/>
          </a:p>
          <a:p>
            <a:endParaRPr lang="pt-BR" dirty="0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32C4B8A-08BA-4BCC-9457-4CC0B989C1F7}" type="slidenum">
              <a:rPr lang="pt-BR" smtClean="0">
                <a:cs typeface="Arial" charset="0"/>
              </a:rPr>
              <a:pPr/>
              <a:t>18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Worldcar</a:t>
            </a:r>
            <a:r>
              <a:rPr lang="en-US" dirty="0" smtClean="0"/>
              <a:t> </a:t>
            </a:r>
            <a:r>
              <a:rPr lang="en-US" dirty="0" err="1" smtClean="0"/>
              <a:t>oferece</a:t>
            </a:r>
            <a:r>
              <a:rPr lang="en-US" dirty="0" smtClean="0"/>
              <a:t> </a:t>
            </a: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vantagens</a:t>
            </a:r>
            <a:r>
              <a:rPr lang="en-US" dirty="0" smtClean="0"/>
              <a:t> a </a:t>
            </a:r>
            <a:r>
              <a:rPr lang="en-US" dirty="0" err="1" smtClean="0"/>
              <a:t>você</a:t>
            </a:r>
            <a:r>
              <a:rPr lang="en-US" dirty="0" smtClean="0"/>
              <a:t>!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ganhar</a:t>
            </a:r>
            <a:r>
              <a:rPr lang="en-US" dirty="0" smtClean="0"/>
              <a:t>: </a:t>
            </a:r>
          </a:p>
          <a:p>
            <a:r>
              <a:rPr lang="en-US" dirty="0" smtClean="0"/>
              <a:t>Com </a:t>
            </a:r>
            <a:r>
              <a:rPr lang="en-US" dirty="0" err="1" smtClean="0"/>
              <a:t>venda</a:t>
            </a:r>
            <a:r>
              <a:rPr lang="en-US" dirty="0" smtClean="0"/>
              <a:t> de </a:t>
            </a:r>
            <a:r>
              <a:rPr lang="en-US" dirty="0" err="1" smtClean="0"/>
              <a:t>produtos</a:t>
            </a:r>
            <a:r>
              <a:rPr lang="en-US" dirty="0" smtClean="0"/>
              <a:t>, </a:t>
            </a:r>
            <a:r>
              <a:rPr lang="en-US" dirty="0" err="1" smtClean="0"/>
              <a:t>navenda</a:t>
            </a:r>
            <a:r>
              <a:rPr lang="en-US" dirty="0" smtClean="0"/>
              <a:t> de </a:t>
            </a:r>
            <a:r>
              <a:rPr lang="en-US" dirty="0" err="1" smtClean="0"/>
              <a:t>garantia</a:t>
            </a:r>
            <a:r>
              <a:rPr lang="en-US" dirty="0" smtClean="0"/>
              <a:t> de </a:t>
            </a:r>
            <a:r>
              <a:rPr lang="en-US" dirty="0" err="1" smtClean="0"/>
              <a:t>reparo</a:t>
            </a:r>
            <a:r>
              <a:rPr lang="en-US" dirty="0" smtClean="0"/>
              <a:t>,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renovação</a:t>
            </a:r>
            <a:r>
              <a:rPr lang="en-US" dirty="0" smtClean="0"/>
              <a:t> </a:t>
            </a:r>
            <a:r>
              <a:rPr lang="en-US" dirty="0" err="1" smtClean="0"/>
              <a:t>anual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do </a:t>
            </a:r>
            <a:r>
              <a:rPr lang="en-US" baseline="0" dirty="0" err="1" smtClean="0"/>
              <a:t>bônus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rede</a:t>
            </a:r>
            <a:r>
              <a:rPr lang="en-US" baseline="0" dirty="0" smtClean="0"/>
              <a:t> multilevel </a:t>
            </a:r>
            <a:r>
              <a:rPr lang="en-US" baseline="0" dirty="0" err="1" smtClean="0"/>
              <a:t>produtos</a:t>
            </a:r>
            <a:r>
              <a:rPr lang="en-US" baseline="0" dirty="0" smtClean="0"/>
              <a:t>. </a:t>
            </a:r>
            <a:r>
              <a:rPr lang="en-US" dirty="0" smtClean="0"/>
              <a:t>Com </a:t>
            </a:r>
            <a:r>
              <a:rPr lang="en-US" dirty="0" err="1" smtClean="0"/>
              <a:t>venda</a:t>
            </a:r>
            <a:r>
              <a:rPr lang="en-US" dirty="0" smtClean="0"/>
              <a:t> de </a:t>
            </a:r>
            <a:r>
              <a:rPr lang="en-US" dirty="0" err="1" smtClean="0"/>
              <a:t>Franquias</a:t>
            </a:r>
            <a:r>
              <a:rPr lang="en-US" dirty="0" smtClean="0"/>
              <a:t>: </a:t>
            </a:r>
            <a:r>
              <a:rPr lang="en-US" dirty="0" err="1" smtClean="0"/>
              <a:t>Bônus</a:t>
            </a:r>
            <a:r>
              <a:rPr lang="en-US" dirty="0" smtClean="0"/>
              <a:t> de </a:t>
            </a:r>
            <a:r>
              <a:rPr lang="en-US" dirty="0" err="1" smtClean="0"/>
              <a:t>inicio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indicação</a:t>
            </a:r>
            <a:r>
              <a:rPr lang="en-US" dirty="0" smtClean="0"/>
              <a:t> </a:t>
            </a:r>
            <a:r>
              <a:rPr lang="en-US" dirty="0" err="1" smtClean="0"/>
              <a:t>direta</a:t>
            </a:r>
            <a:r>
              <a:rPr lang="en-US" dirty="0" smtClean="0"/>
              <a:t>, </a:t>
            </a:r>
            <a:r>
              <a:rPr lang="en-US" dirty="0" err="1" smtClean="0"/>
              <a:t>bônus</a:t>
            </a:r>
            <a:r>
              <a:rPr lang="en-US" dirty="0" smtClean="0"/>
              <a:t> de </a:t>
            </a:r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Múltipla</a:t>
            </a:r>
            <a:r>
              <a:rPr lang="en-US" dirty="0" smtClean="0"/>
              <a:t>, </a:t>
            </a:r>
            <a:r>
              <a:rPr lang="en-US" dirty="0" err="1" smtClean="0"/>
              <a:t>bônus</a:t>
            </a:r>
            <a:r>
              <a:rPr lang="en-US" dirty="0" smtClean="0"/>
              <a:t> de </a:t>
            </a:r>
            <a:r>
              <a:rPr lang="en-US" dirty="0" err="1" smtClean="0"/>
              <a:t>rede</a:t>
            </a:r>
            <a:r>
              <a:rPr lang="en-US" dirty="0" smtClean="0"/>
              <a:t> multilevel </a:t>
            </a:r>
            <a:r>
              <a:rPr lang="en-US" dirty="0" err="1" smtClean="0"/>
              <a:t>franquias</a:t>
            </a:r>
            <a:r>
              <a:rPr lang="en-US" dirty="0" smtClean="0"/>
              <a:t>, </a:t>
            </a:r>
            <a:r>
              <a:rPr lang="en-US" dirty="0" err="1" smtClean="0"/>
              <a:t>bônus</a:t>
            </a:r>
            <a:r>
              <a:rPr lang="en-US" dirty="0" smtClean="0"/>
              <a:t> de </a:t>
            </a:r>
            <a:r>
              <a:rPr lang="en-US" dirty="0" err="1" smtClean="0"/>
              <a:t>graduação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participação</a:t>
            </a:r>
            <a:r>
              <a:rPr lang="en-US" dirty="0" smtClean="0"/>
              <a:t> dos </a:t>
            </a:r>
            <a:r>
              <a:rPr lang="en-US" dirty="0" err="1" smtClean="0"/>
              <a:t>lucros</a:t>
            </a:r>
            <a:r>
              <a:rPr lang="en-US" dirty="0" smtClean="0"/>
              <a:t>. </a:t>
            </a:r>
            <a:endParaRPr lang="pt-BR" sz="1000" dirty="0" smtClean="0">
              <a:solidFill>
                <a:srgbClr val="2B558A"/>
              </a:solidFill>
            </a:endParaRPr>
          </a:p>
          <a:p>
            <a:endParaRPr lang="pt-BR" i="1" dirty="0" smtClean="0">
              <a:solidFill>
                <a:schemeClr val="bg1"/>
              </a:solidFill>
            </a:endParaRPr>
          </a:p>
          <a:p>
            <a:endParaRPr lang="pt-BR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C85610E-23D3-4A3E-AFD6-9EC61DB63B30}" type="slidenum">
              <a:rPr lang="pt-BR" smtClean="0">
                <a:cs typeface="Arial" charset="0"/>
              </a:rPr>
              <a:pPr/>
              <a:t>19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As vezes pensamos que não existem mais possibilidades para nós,</a:t>
            </a:r>
          </a:p>
          <a:p>
            <a:r>
              <a:rPr lang="pt-BR" dirty="0" smtClean="0"/>
              <a:t>mas elas estão aí! Basta saber reconhecê-las!</a:t>
            </a:r>
          </a:p>
          <a:p>
            <a:r>
              <a:rPr lang="pt-BR" dirty="0" smtClean="0"/>
              <a:t>Existem muitas pessoas que conseguiram. Você com certeza conhece alguém!</a:t>
            </a:r>
          </a:p>
          <a:p>
            <a:r>
              <a:rPr lang="pt-BR" dirty="0" smtClean="0"/>
              <a:t>E por que alguns conseguem e outros não?    Destino?... Sorte?...</a:t>
            </a:r>
          </a:p>
          <a:p>
            <a:r>
              <a:rPr lang="pt-BR" dirty="0" smtClean="0"/>
              <a:t>A diferença está em quem não fica apenas no sonho, mas acredita que pode conseguir e assim abraça as oportunidades que a vida lhe oferece, lutando por isso.</a:t>
            </a:r>
          </a:p>
          <a:p>
            <a:endParaRPr lang="pt-BR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CABEA86-70EA-4D54-AF7A-8035F783F9CE}" type="slidenum">
              <a:rPr lang="pt-BR" smtClean="0">
                <a:cs typeface="Arial" charset="0"/>
              </a:rPr>
              <a:pPr/>
              <a:t>2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r>
              <a:rPr lang="en-US" dirty="0" smtClean="0"/>
              <a:t>A WORLDCAR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inserida</a:t>
            </a:r>
            <a:r>
              <a:rPr lang="en-US" dirty="0" smtClean="0"/>
              <a:t> no </a:t>
            </a:r>
            <a:r>
              <a:rPr lang="en-US" dirty="0" err="1" smtClean="0"/>
              <a:t>mercado</a:t>
            </a:r>
            <a:r>
              <a:rPr lang="en-US" dirty="0" smtClean="0"/>
              <a:t> de </a:t>
            </a:r>
            <a:r>
              <a:rPr lang="en-US" dirty="0" err="1" smtClean="0"/>
              <a:t>franquias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atender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necessidade</a:t>
            </a:r>
            <a:r>
              <a:rPr lang="en-US" dirty="0" smtClean="0"/>
              <a:t> </a:t>
            </a:r>
            <a:r>
              <a:rPr lang="en-US" dirty="0" err="1" smtClean="0"/>
              <a:t>existente</a:t>
            </a:r>
            <a:r>
              <a:rPr lang="en-US" dirty="0" smtClean="0"/>
              <a:t> no </a:t>
            </a:r>
            <a:r>
              <a:rPr lang="en-US" dirty="0" err="1" smtClean="0"/>
              <a:t>mercado</a:t>
            </a:r>
            <a:r>
              <a:rPr lang="en-US" dirty="0" smtClean="0"/>
              <a:t> </a:t>
            </a:r>
            <a:r>
              <a:rPr lang="en-US" dirty="0" err="1" smtClean="0"/>
              <a:t>nacional</a:t>
            </a:r>
            <a:r>
              <a:rPr lang="en-US" dirty="0" smtClean="0"/>
              <a:t>, com o </a:t>
            </a:r>
            <a:r>
              <a:rPr lang="en-US" dirty="0" err="1" smtClean="0"/>
              <a:t>objetivo</a:t>
            </a:r>
            <a:r>
              <a:rPr lang="en-US" dirty="0" smtClean="0"/>
              <a:t> de </a:t>
            </a:r>
            <a:r>
              <a:rPr lang="en-US" dirty="0" err="1" smtClean="0"/>
              <a:t>expandir</a:t>
            </a:r>
            <a:r>
              <a:rPr lang="en-US" dirty="0" smtClean="0"/>
              <a:t> com </a:t>
            </a:r>
            <a:r>
              <a:rPr lang="en-US" dirty="0" err="1" smtClean="0"/>
              <a:t>qualidade</a:t>
            </a:r>
            <a:r>
              <a:rPr lang="en-US" dirty="0" smtClean="0"/>
              <a:t>, </a:t>
            </a:r>
            <a:r>
              <a:rPr lang="en-US" dirty="0" err="1" smtClean="0"/>
              <a:t>sustentabilidade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levar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através</a:t>
            </a:r>
            <a:r>
              <a:rPr lang="en-US" dirty="0" smtClean="0"/>
              <a:t> de um </a:t>
            </a:r>
            <a:r>
              <a:rPr lang="en-US" dirty="0" err="1" smtClean="0"/>
              <a:t>excelente</a:t>
            </a:r>
            <a:r>
              <a:rPr lang="en-US" dirty="0" smtClean="0"/>
              <a:t> </a:t>
            </a:r>
            <a:r>
              <a:rPr lang="en-US" dirty="0" err="1" smtClean="0"/>
              <a:t>produto</a:t>
            </a:r>
            <a:r>
              <a:rPr lang="en-US" dirty="0" smtClean="0"/>
              <a:t>, </a:t>
            </a:r>
            <a:r>
              <a:rPr lang="en-US" dirty="0" err="1" smtClean="0"/>
              <a:t>oferecendo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oportunidade</a:t>
            </a:r>
            <a:r>
              <a:rPr lang="en-US" dirty="0" smtClean="0"/>
              <a:t> </a:t>
            </a:r>
            <a:r>
              <a:rPr lang="en-US" dirty="0" err="1" smtClean="0"/>
              <a:t>rentavél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dirty="0" err="1" smtClean="0"/>
              <a:t>negócio</a:t>
            </a:r>
            <a:r>
              <a:rPr lang="en-US" dirty="0" smtClean="0"/>
              <a:t>.</a:t>
            </a:r>
            <a:endParaRPr lang="pt-BR" dirty="0" smtClean="0"/>
          </a:p>
          <a:p>
            <a:pPr defTabSz="457200"/>
            <a:r>
              <a:rPr lang="pt-BR" dirty="0" smtClean="0"/>
              <a:t>Aqui você poderá se tornar um franqueado WORLDCAR com um investimento baixo e começar a trabalhar agora e melhor, com lucros imediatos.</a:t>
            </a:r>
          </a:p>
          <a:p>
            <a:pPr defTabSz="457200"/>
            <a:r>
              <a:rPr lang="pt-BR" dirty="0" smtClean="0"/>
              <a:t>E fazer parte do mercado que mais cresce no Brasil.</a:t>
            </a: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520EE83-F576-40BA-BBE1-353DC320B803}" type="slidenum">
              <a:rPr lang="pt-BR" smtClean="0">
                <a:cs typeface="Arial" charset="0"/>
              </a:rPr>
              <a:pPr/>
              <a:t>20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Isso mesmo, dependendo do seu esforço, você pode receber seu dinheiro de volta em até um mês e após isso ter grandes lucros e realizar todos os seus sonhos.</a:t>
            </a:r>
          </a:p>
          <a:p>
            <a:endParaRPr lang="pt-BR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22A0BE3-7851-47F1-936F-47B0F760FD56}" type="slidenum">
              <a:rPr lang="pt-BR" smtClean="0">
                <a:cs typeface="Arial" charset="0"/>
              </a:rPr>
              <a:pPr/>
              <a:t>21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Agora que você conheceu essa grande oportunidade de negócio deve estar se perguntando:  Quanto custa tudo isso???...</a:t>
            </a:r>
          </a:p>
          <a:p>
            <a:r>
              <a:rPr lang="pt-BR" smtClean="0"/>
              <a:t>Em minha opinião poderia custar R$ 15.000,00 (quinze mil reais). R$ 10.000,00 (dez mil reais) para mudar sua vida?</a:t>
            </a:r>
          </a:p>
          <a:p>
            <a:r>
              <a:rPr lang="pt-BR" smtClean="0"/>
              <a:t>6 mil seria muito barato? </a:t>
            </a:r>
            <a:r>
              <a:rPr lang="en-US" smtClean="0"/>
              <a:t>Com certeza!!!</a:t>
            </a:r>
          </a:p>
          <a:p>
            <a:r>
              <a:rPr lang="en-US" smtClean="0"/>
              <a:t>Mas….NÃO CUSTA ISSO!!!</a:t>
            </a:r>
          </a:p>
          <a:p>
            <a:endParaRPr lang="pt-BR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6FE07A8-8268-4D23-8BC0-A47666C351DE}" type="slidenum">
              <a:rPr lang="pt-BR" smtClean="0">
                <a:cs typeface="Arial" charset="0"/>
              </a:rPr>
              <a:pPr/>
              <a:t>22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 um investimento muito baixo, você poderá adquirir sua franquia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Worldcar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pt-B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 R$ 699,00 você compra uma franquia Prata, com licença de</a:t>
            </a:r>
            <a:r>
              <a:rPr lang="pt-B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uso válida por 6 meses.</a:t>
            </a:r>
          </a:p>
          <a:p>
            <a:r>
              <a:rPr lang="pt-B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Apos este prazo será preciso adquirir uma Franquia Ouro para continuar a desenvolver o seu trabalho na rede. </a:t>
            </a:r>
          </a:p>
          <a:p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pPr defTabSz="457200" eaLnBrk="1" hangingPunct="1">
              <a:spcBef>
                <a:spcPct val="0"/>
              </a:spcBef>
            </a:pPr>
            <a:endParaRPr lang="pt-BR" dirty="0" smtClean="0"/>
          </a:p>
          <a:p>
            <a:pPr defTabSz="457200"/>
            <a:endParaRPr lang="pt-BR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543AB49-87F7-4025-AC3A-791295F22731}" type="slidenum">
              <a:rPr lang="pt-BR" smtClean="0">
                <a:cs typeface="Arial" charset="0"/>
              </a:rPr>
              <a:pPr/>
              <a:t>23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r>
              <a:rPr lang="pt-BR" dirty="0" smtClean="0"/>
              <a:t>Para ter uma franquia OURO WORLDCAR, você só investe R$ 2.999,00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Essa</a:t>
            </a:r>
            <a:r>
              <a:rPr lang="pt-B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franquia é vitalícia e hereditária, q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uando completar 12 meses, você pagará apenas R$ 300,00 como taxa de renovação, E assim continuar operando sua franquia.</a:t>
            </a:r>
            <a:endParaRPr lang="pt-BR" dirty="0" smtClean="0"/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Ao adquirir uma franquia ouro, você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recebe o Bônus Empreendedor,</a:t>
            </a:r>
            <a:r>
              <a:rPr lang="pt-B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</a:t>
            </a:r>
            <a:r>
              <a:rPr lang="pt-B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ão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voucher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franquias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prata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bonificadas,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 por mês, começando 30 dias apos a aprovação da compra.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receber estas bonificações, é necessário estar desenvolvendo o seu trabalho com a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franquia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Worldcar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</a:p>
          <a:p>
            <a:endParaRPr lang="pt-BR" dirty="0" smtClean="0"/>
          </a:p>
          <a:p>
            <a:pPr defTabSz="457200" eaLnBrk="1" hangingPunct="1">
              <a:spcBef>
                <a:spcPct val="0"/>
              </a:spcBef>
            </a:pPr>
            <a:r>
              <a:rPr lang="en-US" baseline="0" dirty="0" smtClean="0"/>
              <a:t> </a:t>
            </a:r>
            <a:endParaRPr lang="en-US" dirty="0" smtClean="0"/>
          </a:p>
          <a:p>
            <a:pPr defTabSz="457200" eaLnBrk="1" hangingPunct="1">
              <a:spcBef>
                <a:spcPct val="0"/>
              </a:spcBef>
            </a:pPr>
            <a:endParaRPr lang="pt-BR" dirty="0" smtClean="0"/>
          </a:p>
          <a:p>
            <a:pPr defTabSz="457200" eaLnBrk="1" hangingPunct="1">
              <a:spcBef>
                <a:spcPct val="0"/>
              </a:spcBef>
            </a:pPr>
            <a:r>
              <a:rPr lang="en-US" baseline="0" dirty="0" smtClean="0"/>
              <a:t> </a:t>
            </a:r>
            <a:endParaRPr lang="en-US" dirty="0" smtClean="0"/>
          </a:p>
          <a:p>
            <a:pPr defTabSz="457200" eaLnBrk="1" hangingPunct="1">
              <a:spcBef>
                <a:spcPct val="0"/>
              </a:spcBef>
            </a:pPr>
            <a:endParaRPr lang="pt-BR" dirty="0" smtClean="0"/>
          </a:p>
          <a:p>
            <a:pPr defTabSz="457200"/>
            <a:endParaRPr lang="pt-BR" dirty="0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FB155A-47C0-4CF7-BE13-3A3F751F81AB}" type="slidenum">
              <a:rPr lang="pt-BR" smtClean="0">
                <a:cs typeface="Arial" charset="0"/>
              </a:rPr>
              <a:pPr/>
              <a:t>24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upgrade de Prata para Ouro, você pagará apenas R$2300,00 e receberá uma franquia Ouro, e passa a ter todas as vantagem de ser um franqueado Ouro.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Sua franquia passa a ser Vitalício e hereditária,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você recebe o Bônus Empreendedor,</a:t>
            </a:r>
            <a:r>
              <a:rPr lang="pt-B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são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11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voucher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franquias prata bonificadas, um por mês e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só paga R$ 300,00 anuais como taxa de renovação.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prazo para efetuar a mudança é de 60 dias, apos isso será necessário adquirir uma franquia Ouro, pagando R$ 2.999,00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27A5DEC-912C-4074-A812-77D006884936}" type="slidenum">
              <a:rPr lang="pt-BR" smtClean="0">
                <a:cs typeface="Arial" charset="0"/>
              </a:rPr>
              <a:pPr/>
              <a:t>25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Você não está sozinho, após efetuar sua compra você receberá, sem custo adicional, um kit de treinamento “Business Play”,kit de apresentação e manual do franqueado.</a:t>
            </a:r>
          </a:p>
          <a:p>
            <a:r>
              <a:rPr lang="pt-BR" smtClean="0"/>
              <a:t>Há duas formas de ganhar dinheiro com sua franquia WORLDCAR.</a:t>
            </a:r>
          </a:p>
          <a:p>
            <a:r>
              <a:rPr lang="pt-BR" smtClean="0"/>
              <a:t>Primeira: através de vendas diretas. </a:t>
            </a:r>
          </a:p>
          <a:p>
            <a:r>
              <a:rPr lang="pt-BR" smtClean="0"/>
              <a:t>E a segunda: através de recebimento de bônus por formação de rede.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096AAC-484A-446F-8299-B53C912DEAE3}" type="slidenum">
              <a:rPr lang="pt-BR" smtClean="0">
                <a:cs typeface="Arial" charset="0"/>
              </a:rPr>
              <a:pPr/>
              <a:t>26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Após assistir o treinamento fornecido pela nossa empresa, você estará apto(a) para vender a garantia de reparo WORLDCAR.</a:t>
            </a:r>
          </a:p>
          <a:p>
            <a:r>
              <a:rPr lang="pt-BR" dirty="0" smtClean="0"/>
              <a:t>Você receberá 15% de comissão de cada garantia de reparo vendida por sua franquia, </a:t>
            </a:r>
            <a:r>
              <a:rPr lang="pt-BR" dirty="0" err="1" smtClean="0"/>
              <a:t>Gold</a:t>
            </a:r>
            <a:r>
              <a:rPr lang="pt-BR" dirty="0" smtClean="0"/>
              <a:t> 67,00 Plus 97,00 Premium 142,00.</a:t>
            </a:r>
          </a:p>
          <a:p>
            <a:r>
              <a:rPr lang="en-US" dirty="0" smtClean="0"/>
              <a:t>Com </a:t>
            </a:r>
            <a:r>
              <a:rPr lang="en-US" dirty="0" err="1" smtClean="0"/>
              <a:t>dez</a:t>
            </a:r>
            <a:r>
              <a:rPr lang="en-US" dirty="0" smtClean="0"/>
              <a:t> </a:t>
            </a:r>
            <a:r>
              <a:rPr lang="en-US" dirty="0" err="1" smtClean="0"/>
              <a:t>garantias</a:t>
            </a:r>
            <a:r>
              <a:rPr lang="en-US" dirty="0" smtClean="0"/>
              <a:t> premium </a:t>
            </a:r>
            <a:r>
              <a:rPr lang="en-US" dirty="0" err="1" smtClean="0"/>
              <a:t>vendidas</a:t>
            </a:r>
            <a:r>
              <a:rPr lang="en-US" dirty="0" smtClean="0"/>
              <a:t>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recebe</a:t>
            </a:r>
            <a:r>
              <a:rPr lang="en-US" dirty="0" smtClean="0"/>
              <a:t> de </a:t>
            </a:r>
            <a:r>
              <a:rPr lang="en-US" dirty="0" err="1" smtClean="0"/>
              <a:t>comissão</a:t>
            </a:r>
            <a:r>
              <a:rPr lang="en-US" dirty="0" smtClean="0"/>
              <a:t> R$ 1420,00 </a:t>
            </a:r>
            <a:endParaRPr lang="pt-BR" dirty="0" smtClean="0"/>
          </a:p>
          <a:p>
            <a:r>
              <a:rPr lang="pt-BR" dirty="0" smtClean="0"/>
              <a:t>Em média, com 30 garantias de reparos vendidas, você recuperará seu investimento.</a:t>
            </a:r>
          </a:p>
          <a:p>
            <a:r>
              <a:rPr lang="pt-BR" dirty="0" smtClean="0"/>
              <a:t>Com a renovação anual, você receberá novamente as comissões.</a:t>
            </a:r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F9B49FC-0ABD-4A23-88FE-2755A1330D1F}" type="slidenum">
              <a:rPr lang="pt-BR" smtClean="0">
                <a:cs typeface="Arial" charset="0"/>
              </a:rPr>
              <a:pPr/>
              <a:t>27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r>
              <a:rPr lang="pt-BR" dirty="0" smtClean="0"/>
              <a:t>Bônus de rede </a:t>
            </a:r>
            <a:r>
              <a:rPr lang="pt-BR" dirty="0" err="1" smtClean="0"/>
              <a:t>multilevel</a:t>
            </a:r>
            <a:r>
              <a:rPr lang="pt-BR" baseline="0" dirty="0" smtClean="0"/>
              <a:t> produtos </a:t>
            </a:r>
            <a:r>
              <a:rPr lang="pt-BR" dirty="0" smtClean="0"/>
              <a:t>em 8 níveis. </a:t>
            </a:r>
          </a:p>
          <a:p>
            <a:pPr defTabSz="457200"/>
            <a:r>
              <a:rPr lang="en-US" dirty="0" err="1" smtClean="0"/>
              <a:t>Além</a:t>
            </a:r>
            <a:r>
              <a:rPr lang="en-US" dirty="0" smtClean="0"/>
              <a:t> de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receber</a:t>
            </a:r>
            <a:r>
              <a:rPr lang="en-US" dirty="0" smtClean="0"/>
              <a:t> 15% das </a:t>
            </a:r>
            <a:r>
              <a:rPr lang="en-US" dirty="0" err="1" smtClean="0"/>
              <a:t>vendas</a:t>
            </a:r>
            <a:r>
              <a:rPr lang="en-US" dirty="0" smtClean="0"/>
              <a:t> de </a:t>
            </a:r>
            <a:r>
              <a:rPr lang="en-US" dirty="0" err="1" smtClean="0"/>
              <a:t>produtos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baseline="0" dirty="0" err="1" smtClean="0"/>
              <a:t>sua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franquia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você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recebe</a:t>
            </a:r>
            <a:r>
              <a:rPr lang="en-US" baseline="0" dirty="0" smtClean="0"/>
              <a:t> 0,5%,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dirty="0" err="1" smtClean="0"/>
              <a:t>oito</a:t>
            </a:r>
            <a:r>
              <a:rPr lang="en-US" dirty="0" smtClean="0"/>
              <a:t> </a:t>
            </a:r>
            <a:r>
              <a:rPr lang="en-US" dirty="0" err="1" smtClean="0"/>
              <a:t>níveis</a:t>
            </a:r>
            <a:r>
              <a:rPr lang="en-US" dirty="0" smtClean="0"/>
              <a:t>,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vendas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produtos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ligados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você</a:t>
            </a:r>
            <a:r>
              <a:rPr lang="en-US" baseline="0" dirty="0" smtClean="0"/>
              <a:t>. </a:t>
            </a:r>
          </a:p>
          <a:p>
            <a:pPr defTabSz="457200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: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primeiro</a:t>
            </a:r>
            <a:r>
              <a:rPr lang="en-US" dirty="0" smtClean="0"/>
              <a:t> </a:t>
            </a:r>
            <a:r>
              <a:rPr lang="en-US" baseline="0" dirty="0" err="1" smtClean="0"/>
              <a:t>nível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rede</a:t>
            </a:r>
            <a:r>
              <a:rPr lang="en-US" baseline="0" dirty="0" smtClean="0"/>
              <a:t> e </a:t>
            </a:r>
            <a:r>
              <a:rPr lang="en-US" dirty="0" err="1" smtClean="0"/>
              <a:t>faz</a:t>
            </a:r>
            <a:r>
              <a:rPr lang="en-US" dirty="0" smtClean="0"/>
              <a:t> a </a:t>
            </a:r>
            <a:r>
              <a:rPr lang="en-US" dirty="0" err="1" smtClean="0"/>
              <a:t>indicação</a:t>
            </a:r>
            <a:r>
              <a:rPr lang="en-US" dirty="0" smtClean="0"/>
              <a:t> de CINCO </a:t>
            </a:r>
            <a:r>
              <a:rPr lang="en-US" dirty="0" err="1" smtClean="0"/>
              <a:t>franqueados</a:t>
            </a:r>
            <a:r>
              <a:rPr lang="en-US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nível</a:t>
            </a:r>
            <a:r>
              <a:rPr lang="en-US" baseline="0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, </a:t>
            </a:r>
            <a:r>
              <a:rPr lang="en-US" dirty="0" err="1" smtClean="0"/>
              <a:t>posteriormente</a:t>
            </a:r>
            <a:r>
              <a:rPr lang="en-US" dirty="0" smtClean="0"/>
              <a:t>, </a:t>
            </a:r>
            <a:r>
              <a:rPr lang="en-US" dirty="0" err="1" smtClean="0"/>
              <a:t>terão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empenho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dedicação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. Logo,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terá</a:t>
            </a:r>
            <a:r>
              <a:rPr lang="en-US" dirty="0" smtClean="0"/>
              <a:t> 25 </a:t>
            </a:r>
            <a:r>
              <a:rPr lang="en-US" dirty="0" err="1" smtClean="0"/>
              <a:t>franqueados</a:t>
            </a:r>
            <a:r>
              <a:rPr lang="en-US" dirty="0" smtClean="0"/>
              <a:t> no </a:t>
            </a:r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r>
              <a:rPr lang="en-US" dirty="0" smtClean="0"/>
              <a:t>. </a:t>
            </a:r>
            <a:r>
              <a:rPr lang="en-US" dirty="0" err="1" smtClean="0"/>
              <a:t>Eles</a:t>
            </a:r>
            <a:r>
              <a:rPr lang="en-US" dirty="0" smtClean="0"/>
              <a:t> </a:t>
            </a:r>
            <a:r>
              <a:rPr lang="en-US" dirty="0" err="1" smtClean="0"/>
              <a:t>conseguindo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franqueados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</a:t>
            </a:r>
            <a:r>
              <a:rPr lang="en-US" dirty="0" err="1" smtClean="0"/>
              <a:t>ocê</a:t>
            </a:r>
            <a:r>
              <a:rPr lang="en-US" dirty="0" smtClean="0"/>
              <a:t> </a:t>
            </a:r>
            <a:r>
              <a:rPr lang="en-US" dirty="0" err="1" smtClean="0"/>
              <a:t>terá</a:t>
            </a:r>
            <a:r>
              <a:rPr lang="en-US" dirty="0" smtClean="0"/>
              <a:t> 125 </a:t>
            </a:r>
            <a:r>
              <a:rPr lang="en-US" dirty="0" err="1" smtClean="0"/>
              <a:t>franqueados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quarto </a:t>
            </a:r>
            <a:r>
              <a:rPr lang="en-US" dirty="0" err="1" smtClean="0"/>
              <a:t>nível</a:t>
            </a:r>
            <a:r>
              <a:rPr lang="en-US" dirty="0" smtClean="0"/>
              <a:t>. </a:t>
            </a:r>
            <a:r>
              <a:rPr lang="en-US" dirty="0" err="1" smtClean="0"/>
              <a:t>Continuando</a:t>
            </a:r>
            <a:r>
              <a:rPr lang="en-US" dirty="0" smtClean="0"/>
              <a:t>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nono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terá</a:t>
            </a:r>
            <a:r>
              <a:rPr lang="en-US" dirty="0" smtClean="0"/>
              <a:t> 488.280 </a:t>
            </a:r>
            <a:r>
              <a:rPr lang="en-US" dirty="0" err="1" smtClean="0"/>
              <a:t>franqueados</a:t>
            </a:r>
            <a:r>
              <a:rPr lang="en-US" dirty="0" smtClean="0"/>
              <a:t>.</a:t>
            </a:r>
          </a:p>
          <a:p>
            <a:pPr defTabSz="457200"/>
            <a:r>
              <a:rPr lang="en-US" dirty="0" err="1" smtClean="0"/>
              <a:t>Suponhamos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um deles </a:t>
            </a:r>
            <a:r>
              <a:rPr lang="en-US" dirty="0" err="1" smtClean="0"/>
              <a:t>venda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APENAS 1 </a:t>
            </a:r>
            <a:r>
              <a:rPr lang="en-US" dirty="0" err="1" smtClean="0"/>
              <a:t>garantias</a:t>
            </a:r>
            <a:r>
              <a:rPr lang="en-US" dirty="0" smtClean="0"/>
              <a:t> de </a:t>
            </a:r>
            <a:r>
              <a:rPr lang="en-US" dirty="0" err="1" smtClean="0"/>
              <a:t>reparo</a:t>
            </a:r>
            <a:r>
              <a:rPr lang="en-US" dirty="0" smtClean="0"/>
              <a:t> PLUS,</a:t>
            </a:r>
            <a:r>
              <a:rPr lang="en-US" baseline="0" dirty="0" smtClean="0"/>
              <a:t> 649 </a:t>
            </a:r>
            <a:r>
              <a:rPr lang="en-US" baseline="0" dirty="0" err="1" smtClean="0"/>
              <a:t>reais</a:t>
            </a:r>
            <a:r>
              <a:rPr lang="en-US" baseline="0" dirty="0" smtClean="0"/>
              <a:t>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receberá</a:t>
            </a:r>
            <a:r>
              <a:rPr lang="en-US" dirty="0" smtClean="0"/>
              <a:t> R$1.582.027,20.</a:t>
            </a:r>
            <a:endParaRPr lang="pt-BR" dirty="0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F0E4A0-A706-4933-93F2-2C4E4D337E86}" type="slidenum">
              <a:rPr lang="pt-BR" smtClean="0">
                <a:cs typeface="Arial" charset="0"/>
              </a:rPr>
              <a:pPr/>
              <a:t>28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A WORLDCAR desenvolveu um espetacular sistema de comissionamento justo, real e sólido onde também premia e reconhece as pessoas pelo seu esforço e dedicação.</a:t>
            </a:r>
          </a:p>
          <a:p>
            <a:r>
              <a:rPr lang="pt-BR" smtClean="0"/>
              <a:t>Saiba agora como funciona o CPR.</a:t>
            </a:r>
          </a:p>
          <a:p>
            <a:r>
              <a:rPr lang="pt-BR" smtClean="0"/>
              <a:t> 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881D8C5-0FF3-4B9F-A795-CD43648D7295}" type="slidenum">
              <a:rPr lang="pt-BR" smtClean="0">
                <a:cs typeface="Arial" charset="0"/>
              </a:rPr>
              <a:pPr/>
              <a:t>29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r>
              <a:rPr lang="pt-BR" smtClean="0"/>
              <a:t>Peço alguns minutos da sua atenção. Por favor, desligue o seu celular!</a:t>
            </a:r>
          </a:p>
          <a:p>
            <a:pPr defTabSz="457200" eaLnBrk="1" hangingPunct="1">
              <a:spcBef>
                <a:spcPct val="0"/>
              </a:spcBef>
            </a:pPr>
            <a:r>
              <a:rPr lang="pt-BR" smtClean="0"/>
              <a:t>Apresentarei um projeto inovador que mudará a sua vida por completo e </a:t>
            </a:r>
            <a:r>
              <a:rPr lang="pt-BR" smtClean="0">
                <a:solidFill>
                  <a:srgbClr val="FF0000"/>
                </a:solidFill>
              </a:rPr>
              <a:t>para melhor</a:t>
            </a:r>
            <a:r>
              <a:rPr lang="pt-BR" smtClean="0"/>
              <a:t>.</a:t>
            </a:r>
          </a:p>
          <a:p>
            <a:pPr defTabSz="457200"/>
            <a:endParaRPr lang="pt-BR" smtClean="0">
              <a:solidFill>
                <a:srgbClr val="FF6600"/>
              </a:solidFill>
            </a:endParaRPr>
          </a:p>
          <a:p>
            <a:pPr defTabSz="457200"/>
            <a:endParaRPr lang="pt-BR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57A73F-F689-49E0-AD44-29F1DB8D2381}" type="slidenum">
              <a:rPr lang="pt-BR" smtClean="0">
                <a:cs typeface="Arial" charset="0"/>
              </a:rPr>
              <a:pPr/>
              <a:t>3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r>
              <a:rPr lang="pt-BR" smtClean="0"/>
              <a:t>Exclusiva Rede Binária Múltipla WorldCar.</a:t>
            </a:r>
          </a:p>
          <a:p>
            <a:pPr defTabSz="457200" eaLnBrk="1" hangingPunct="1">
              <a:spcBef>
                <a:spcPct val="0"/>
              </a:spcBef>
            </a:pPr>
            <a:r>
              <a:rPr lang="pt-BR" smtClean="0"/>
              <a:t>Você poderá ter um crescimento extraordinário indicando pessoas para comprarem nossas franquias.</a:t>
            </a:r>
          </a:p>
          <a:p>
            <a:pPr defTabSz="457200" eaLnBrk="1" hangingPunct="1">
              <a:spcBef>
                <a:spcPct val="0"/>
              </a:spcBef>
            </a:pPr>
            <a:r>
              <a:rPr lang="pt-BR" smtClean="0"/>
              <a:t>Você que acredita no poder da multiplicação entenderá que, com seus próprios relacionamentos pessoais, poderá ganhar muito dinheiro e ajudar pessoas a fazerem o mesmo. </a:t>
            </a:r>
          </a:p>
          <a:p>
            <a:pPr defTabSz="457200"/>
            <a:endParaRPr lang="pt-BR" smtClean="0"/>
          </a:p>
          <a:p>
            <a:pPr defTabSz="457200"/>
            <a:endParaRPr lang="pt-BR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F15A68A-1877-4DE6-BDA5-CFFB7FE6C00F}" type="slidenum">
              <a:rPr lang="pt-BR" smtClean="0">
                <a:cs typeface="Arial" charset="0"/>
              </a:rPr>
              <a:pPr/>
              <a:t>30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Bônus de indicação direta.</a:t>
            </a:r>
          </a:p>
          <a:p>
            <a:r>
              <a:rPr lang="pt-BR" dirty="0" smtClean="0"/>
              <a:t>Você recebe R$ 600,00 por cada indicação direta de Franqueado Ouro e R$ 140,00 por cada indicação direta Prata.</a:t>
            </a:r>
          </a:p>
          <a:p>
            <a:r>
              <a:rPr lang="pt-BR" dirty="0" smtClean="0"/>
              <a:t>Com 10 indicações de Franquia Ouro você recebe R$ 6.000,00.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upgrade de Prata para Ouro não é paga a comissão de venda direta.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pt-BR" dirty="0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27A5DEC-912C-4074-A812-77D006884936}" type="slidenum">
              <a:rPr lang="pt-BR" smtClean="0">
                <a:cs typeface="Arial" charset="0"/>
              </a:rPr>
              <a:pPr/>
              <a:t>31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Bônus de rede Binária múltipla:</a:t>
            </a:r>
          </a:p>
          <a:p>
            <a:r>
              <a:rPr lang="pt-BR" dirty="0" smtClean="0"/>
              <a:t>Você recebe também R$ 200,00 por cada par Binário de Franqueado Ouro, R$ 40,00 por cada par Binário de Franqueado Prata</a:t>
            </a:r>
            <a:r>
              <a:rPr lang="pt-BR" baseline="0" dirty="0" smtClean="0"/>
              <a:t> e </a:t>
            </a:r>
            <a:r>
              <a:rPr lang="pt-BR" dirty="0" smtClean="0"/>
              <a:t>R$ 160,00 por cada par Binário de upgrade ouro,</a:t>
            </a:r>
            <a:r>
              <a:rPr lang="pt-BR" baseline="0" dirty="0" smtClean="0"/>
              <a:t> </a:t>
            </a:r>
            <a:r>
              <a:rPr lang="pt-BR" dirty="0" smtClean="0"/>
              <a:t>através do sistema exclusivo de pontuação Binária Múltipla. </a:t>
            </a:r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E9016C-A892-40DE-960D-4954BF842F7D}" type="slidenum">
              <a:rPr lang="pt-BR" smtClean="0">
                <a:cs typeface="Arial" charset="0"/>
              </a:rPr>
              <a:pPr/>
              <a:t>32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r>
              <a:rPr lang="pt-BR" dirty="0" smtClean="0"/>
              <a:t>Para se qualificar na exclusiva Rede Binária Múltipla </a:t>
            </a:r>
            <a:r>
              <a:rPr lang="pt-BR" dirty="0" err="1" smtClean="0"/>
              <a:t>WorldCar</a:t>
            </a:r>
            <a:r>
              <a:rPr lang="pt-BR" dirty="0" smtClean="0"/>
              <a:t>, você precisa indicar 2 pessoas que comprem a franquia prata ou ouro.</a:t>
            </a:r>
          </a:p>
          <a:p>
            <a:pPr defTabSz="457200" eaLnBrk="1" hangingPunct="1">
              <a:spcBef>
                <a:spcPct val="0"/>
              </a:spcBef>
            </a:pPr>
            <a:r>
              <a:rPr lang="pt-BR" dirty="0" smtClean="0"/>
              <a:t>Você pode optar em indicar novos franqueados para o lado esquerdo,</a:t>
            </a:r>
            <a:r>
              <a:rPr lang="pt-BR" baseline="0" dirty="0" smtClean="0"/>
              <a:t> direito ou automático através de seu escritório virtual. Lembramos que a escolha tem que ser feita antes da confirmação de pagamento do novo franqueado e não pode ser alterada posteriormente. </a:t>
            </a:r>
          </a:p>
          <a:p>
            <a:pPr defTabSz="457200" eaLnBrk="1" hangingPunct="1">
              <a:spcBef>
                <a:spcPct val="0"/>
              </a:spcBef>
            </a:pPr>
            <a:r>
              <a:rPr lang="pt-BR" baseline="0" dirty="0" smtClean="0"/>
              <a:t>Módulo automático: o sistema preenche de forma aleatória procurando sempre preencher os níveis abaixo. </a:t>
            </a:r>
            <a:endParaRPr lang="pt-BR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65CB56-281A-480F-BD4E-ADA9CA4A7C8C}" type="slidenum">
              <a:rPr lang="pt-BR" smtClean="0">
                <a:cs typeface="Arial" charset="0"/>
              </a:rPr>
              <a:pPr/>
              <a:t>33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/>
            <a:r>
              <a:rPr lang="pt-BR" dirty="0" smtClean="0"/>
              <a:t>No exemplo acima: você indicou 6 franqueados ouro diretos, você recebe 3600,00 de indicação direta, e R$400,00 de pares binários.      </a:t>
            </a:r>
          </a:p>
          <a:p>
            <a:pPr defTabSz="457200"/>
            <a:r>
              <a:rPr lang="pt-BR" dirty="0" smtClean="0"/>
              <a:t>Outro exemplo: você indicando 2 franqueados diretos. Após isso, o sistema funciona automaticamente, preenchendo suas linhas abaixo, dependendo claro, da entrada de novos franqueados nas suas linhas de crescimento. </a:t>
            </a:r>
          </a:p>
          <a:p>
            <a:pPr defTabSz="457200"/>
            <a:r>
              <a:rPr lang="pt-BR" dirty="0" smtClean="0"/>
              <a:t>No</a:t>
            </a:r>
            <a:r>
              <a:rPr lang="pt-BR" baseline="0" dirty="0" smtClean="0"/>
              <a:t> derramamento o s</a:t>
            </a:r>
            <a:r>
              <a:rPr lang="pt-BR" dirty="0" smtClean="0"/>
              <a:t>istema sempre procura o franqueado mais antigo de sua rede</a:t>
            </a:r>
            <a:r>
              <a:rPr lang="pt-BR" baseline="0" dirty="0" smtClean="0"/>
              <a:t> preenchendo primeiramente o lado esquerdo e após o lado direito do mesmo. </a:t>
            </a:r>
          </a:p>
          <a:p>
            <a:pPr defTabSz="457200"/>
            <a:endParaRPr lang="pt-BR" dirty="0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C8DB39-F8D2-416A-B7A5-8E9B97E0F361}" type="slidenum">
              <a:rPr lang="pt-BR" smtClean="0">
                <a:cs typeface="Arial" charset="0"/>
              </a:rPr>
              <a:pPr/>
              <a:t>34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r>
              <a:rPr lang="pt-BR" dirty="0" smtClean="0"/>
              <a:t>Bônus de rede </a:t>
            </a:r>
            <a:r>
              <a:rPr lang="pt-BR" dirty="0" err="1" smtClean="0"/>
              <a:t>multilevel</a:t>
            </a:r>
            <a:r>
              <a:rPr lang="pt-BR" baseline="0" dirty="0" smtClean="0"/>
              <a:t> franquias </a:t>
            </a:r>
            <a:r>
              <a:rPr lang="pt-BR" dirty="0" smtClean="0"/>
              <a:t>em 8 níveis. </a:t>
            </a:r>
          </a:p>
          <a:p>
            <a:pPr defTabSz="457200"/>
            <a:r>
              <a:rPr lang="en-US" dirty="0" err="1" smtClean="0"/>
              <a:t>Além</a:t>
            </a:r>
            <a:r>
              <a:rPr lang="en-US" dirty="0" smtClean="0"/>
              <a:t> de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receber</a:t>
            </a:r>
            <a:r>
              <a:rPr lang="en-US" dirty="0" smtClean="0"/>
              <a:t> a </a:t>
            </a:r>
            <a:r>
              <a:rPr lang="en-US" dirty="0" err="1" smtClean="0"/>
              <a:t>indicação</a:t>
            </a:r>
            <a:r>
              <a:rPr lang="en-US" dirty="0" smtClean="0"/>
              <a:t> </a:t>
            </a:r>
            <a:r>
              <a:rPr lang="en-US" dirty="0" err="1" smtClean="0"/>
              <a:t>direta</a:t>
            </a:r>
            <a:r>
              <a:rPr lang="en-US" dirty="0" smtClean="0"/>
              <a:t> de 600,00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ouro</a:t>
            </a:r>
            <a:r>
              <a:rPr lang="en-US" dirty="0" smtClean="0"/>
              <a:t> e 140,00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prata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você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recebe</a:t>
            </a:r>
            <a:r>
              <a:rPr lang="en-US" baseline="0" dirty="0" smtClean="0"/>
              <a:t> 5,00 de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franqueado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prata</a:t>
            </a:r>
            <a:r>
              <a:rPr lang="en-US" baseline="0" dirty="0" smtClean="0"/>
              <a:t> e 15,00 de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franqueado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ouro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dirty="0" err="1" smtClean="0"/>
              <a:t>oito</a:t>
            </a:r>
            <a:r>
              <a:rPr lang="en-US" dirty="0" smtClean="0"/>
              <a:t> </a:t>
            </a:r>
            <a:r>
              <a:rPr lang="en-US" dirty="0" err="1" smtClean="0"/>
              <a:t>níveis</a:t>
            </a:r>
            <a:r>
              <a:rPr lang="en-US" dirty="0" smtClean="0"/>
              <a:t>,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franqueados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ligados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diretamente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você</a:t>
            </a:r>
            <a:r>
              <a:rPr lang="en-US" baseline="0" dirty="0" smtClean="0"/>
              <a:t>. </a:t>
            </a:r>
          </a:p>
          <a:p>
            <a:pPr defTabSz="457200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: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primeiro</a:t>
            </a:r>
            <a:r>
              <a:rPr lang="en-US" dirty="0" smtClean="0"/>
              <a:t> </a:t>
            </a:r>
            <a:r>
              <a:rPr lang="en-US" baseline="0" dirty="0" err="1" smtClean="0"/>
              <a:t>nível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rede</a:t>
            </a:r>
            <a:r>
              <a:rPr lang="en-US" baseline="0" dirty="0" smtClean="0"/>
              <a:t> e </a:t>
            </a:r>
            <a:r>
              <a:rPr lang="en-US" dirty="0" err="1" smtClean="0"/>
              <a:t>faz</a:t>
            </a:r>
            <a:r>
              <a:rPr lang="en-US" dirty="0" smtClean="0"/>
              <a:t> a </a:t>
            </a:r>
            <a:r>
              <a:rPr lang="en-US" dirty="0" err="1" smtClean="0"/>
              <a:t>indicação</a:t>
            </a:r>
            <a:r>
              <a:rPr lang="en-US" dirty="0" smtClean="0"/>
              <a:t> de </a:t>
            </a:r>
            <a:r>
              <a:rPr lang="en-US" dirty="0" err="1" smtClean="0"/>
              <a:t>cinco</a:t>
            </a:r>
            <a:r>
              <a:rPr lang="en-US" dirty="0" smtClean="0"/>
              <a:t> </a:t>
            </a:r>
            <a:r>
              <a:rPr lang="en-US" dirty="0" err="1" smtClean="0"/>
              <a:t>franqueados</a:t>
            </a:r>
            <a:r>
              <a:rPr lang="en-US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nível</a:t>
            </a:r>
            <a:r>
              <a:rPr lang="en-US" baseline="0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, </a:t>
            </a:r>
            <a:r>
              <a:rPr lang="en-US" dirty="0" err="1" smtClean="0"/>
              <a:t>posteriormente</a:t>
            </a:r>
            <a:r>
              <a:rPr lang="en-US" dirty="0" smtClean="0"/>
              <a:t>, </a:t>
            </a:r>
            <a:r>
              <a:rPr lang="en-US" dirty="0" err="1" smtClean="0"/>
              <a:t>terão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empenho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dedicação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. Logo,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terá</a:t>
            </a:r>
            <a:r>
              <a:rPr lang="en-US" dirty="0" smtClean="0"/>
              <a:t> 25 </a:t>
            </a:r>
            <a:r>
              <a:rPr lang="en-US" dirty="0" err="1" smtClean="0"/>
              <a:t>franqueados</a:t>
            </a:r>
            <a:r>
              <a:rPr lang="en-US" dirty="0" smtClean="0"/>
              <a:t> no </a:t>
            </a:r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r>
              <a:rPr lang="en-US" dirty="0" smtClean="0"/>
              <a:t>. </a:t>
            </a:r>
            <a:r>
              <a:rPr lang="en-US" dirty="0" err="1" smtClean="0"/>
              <a:t>Eles</a:t>
            </a:r>
            <a:r>
              <a:rPr lang="en-US" dirty="0" smtClean="0"/>
              <a:t> </a:t>
            </a:r>
            <a:r>
              <a:rPr lang="en-US" dirty="0" err="1" smtClean="0"/>
              <a:t>conseguindo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franqueados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</a:t>
            </a:r>
            <a:r>
              <a:rPr lang="en-US" dirty="0" err="1" smtClean="0"/>
              <a:t>ocê</a:t>
            </a:r>
            <a:r>
              <a:rPr lang="en-US" dirty="0" smtClean="0"/>
              <a:t> </a:t>
            </a:r>
            <a:r>
              <a:rPr lang="en-US" dirty="0" err="1" smtClean="0"/>
              <a:t>terá</a:t>
            </a:r>
            <a:r>
              <a:rPr lang="en-US" dirty="0" smtClean="0"/>
              <a:t> 125 </a:t>
            </a:r>
            <a:r>
              <a:rPr lang="en-US" dirty="0" err="1" smtClean="0"/>
              <a:t>franqueados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quarto </a:t>
            </a:r>
            <a:r>
              <a:rPr lang="en-US" dirty="0" err="1" smtClean="0"/>
              <a:t>nível</a:t>
            </a:r>
            <a:r>
              <a:rPr lang="en-US" dirty="0" smtClean="0"/>
              <a:t>. </a:t>
            </a:r>
            <a:r>
              <a:rPr lang="en-US" dirty="0" err="1" smtClean="0"/>
              <a:t>Continuando</a:t>
            </a:r>
            <a:r>
              <a:rPr lang="en-US" dirty="0" smtClean="0"/>
              <a:t>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nono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terá</a:t>
            </a:r>
            <a:r>
              <a:rPr lang="en-US" dirty="0" smtClean="0"/>
              <a:t> 488.280 </a:t>
            </a:r>
            <a:r>
              <a:rPr lang="en-US" dirty="0" err="1" smtClean="0"/>
              <a:t>franqueados</a:t>
            </a:r>
            <a:r>
              <a:rPr lang="en-US" dirty="0" smtClean="0"/>
              <a:t>.</a:t>
            </a:r>
          </a:p>
          <a:p>
            <a:pPr defTabSz="457200"/>
            <a:r>
              <a:rPr lang="en-US" dirty="0" err="1" smtClean="0"/>
              <a:t>Suponhamos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sejam</a:t>
            </a:r>
            <a:r>
              <a:rPr lang="en-US" dirty="0" smtClean="0"/>
              <a:t> </a:t>
            </a:r>
            <a:r>
              <a:rPr lang="en-US" dirty="0" err="1" smtClean="0"/>
              <a:t>prata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baseline="0" dirty="0" err="1" smtClean="0"/>
              <a:t>você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recebeu</a:t>
            </a:r>
            <a:r>
              <a:rPr lang="en-US" baseline="0" dirty="0" smtClean="0"/>
              <a:t> 5,00 de </a:t>
            </a:r>
            <a:r>
              <a:rPr lang="en-US" dirty="0" err="1" smtClean="0"/>
              <a:t>cada</a:t>
            </a:r>
            <a:r>
              <a:rPr lang="en-US" dirty="0" smtClean="0"/>
              <a:t> um. </a:t>
            </a:r>
            <a:r>
              <a:rPr lang="en-US" baseline="0" dirty="0" err="1" smtClean="0"/>
              <a:t>Você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recebido</a:t>
            </a:r>
            <a:r>
              <a:rPr lang="en-US" baseline="0" dirty="0" smtClean="0"/>
              <a:t> 2.441.400,00. </a:t>
            </a:r>
            <a:endParaRPr lang="pt-BR" dirty="0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F0E4A0-A706-4933-93F2-2C4E4D337E86}" type="slidenum">
              <a:rPr lang="pt-BR" smtClean="0">
                <a:cs typeface="Arial" charset="0"/>
              </a:rPr>
              <a:pPr/>
              <a:t>35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/>
            <a:r>
              <a:rPr lang="en-US" dirty="0" err="1" smtClean="0"/>
              <a:t>Suponhamos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sejam</a:t>
            </a:r>
            <a:r>
              <a:rPr lang="en-US" dirty="0" smtClean="0"/>
              <a:t> OURO 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baseline="0" dirty="0" err="1" smtClean="0"/>
              <a:t>você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recebeu</a:t>
            </a:r>
            <a:r>
              <a:rPr lang="en-US" baseline="0" dirty="0" smtClean="0"/>
              <a:t> 15,00 de </a:t>
            </a:r>
            <a:r>
              <a:rPr lang="en-US" dirty="0" err="1" smtClean="0"/>
              <a:t>cada</a:t>
            </a:r>
            <a:r>
              <a:rPr lang="en-US" dirty="0" smtClean="0"/>
              <a:t> um. </a:t>
            </a:r>
            <a:r>
              <a:rPr lang="en-US" baseline="0" dirty="0" err="1" smtClean="0"/>
              <a:t>Você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recebido</a:t>
            </a:r>
            <a:r>
              <a:rPr lang="en-US" baseline="0" dirty="0" smtClean="0"/>
              <a:t> 7.324.200,00. </a:t>
            </a:r>
            <a:endParaRPr lang="pt-BR" dirty="0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F0E4A0-A706-4933-93F2-2C4E4D337E86}" type="slidenum">
              <a:rPr lang="pt-BR" smtClean="0">
                <a:cs typeface="Arial" charset="0"/>
              </a:rPr>
              <a:pPr/>
              <a:t>36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r>
              <a:rPr lang="pt-BR" dirty="0" smtClean="0"/>
              <a:t>Agora que você entendeu como recebemos nossos bônus de vendas diretas, em oito níveis, bônus de indicação direta e bônus da rede Exclusiva Binária Múltipla você vai conhecer o nosso sistema de graduação e reconhecimento.</a:t>
            </a:r>
          </a:p>
          <a:p>
            <a:pPr defTabSz="457200"/>
            <a:r>
              <a:rPr lang="pt-BR" b="1" i="0" dirty="0" smtClean="0"/>
              <a:t>Lembrando que o franqueado tem que ser ouro para receber estes bônus.</a:t>
            </a:r>
          </a:p>
          <a:p>
            <a:pPr defTabSz="457200"/>
            <a:endParaRPr lang="pt-BR" dirty="0" smtClean="0"/>
          </a:p>
          <a:p>
            <a:pPr defTabSz="457200" eaLnBrk="1" hangingPunct="1">
              <a:spcBef>
                <a:spcPct val="0"/>
              </a:spcBef>
            </a:pPr>
            <a:endParaRPr lang="pt-BR" dirty="0" smtClean="0"/>
          </a:p>
          <a:p>
            <a:pPr defTabSz="457200">
              <a:spcBef>
                <a:spcPct val="0"/>
              </a:spcBef>
            </a:pPr>
            <a:endParaRPr lang="pt-BR" dirty="0" smtClean="0"/>
          </a:p>
          <a:p>
            <a:pPr defTabSz="457200"/>
            <a:endParaRPr lang="pt-BR" dirty="0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4A58E1-E29F-404D-B40E-445253559189}" type="slidenum">
              <a:rPr lang="pt-BR" smtClean="0">
                <a:cs typeface="Arial" charset="0"/>
              </a:rPr>
              <a:pPr/>
              <a:t>37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Quando efetuar </a:t>
            </a:r>
            <a:r>
              <a:rPr lang="pt-BR" baseline="0" dirty="0" smtClean="0"/>
              <a:t>10 vendas diretas de franquia OURO ou </a:t>
            </a:r>
            <a:r>
              <a:rPr lang="pt-BR" dirty="0" smtClean="0"/>
              <a:t>200 vendas diretas de produtos</a:t>
            </a:r>
            <a:r>
              <a:rPr lang="pt-BR" baseline="0" dirty="0" smtClean="0"/>
              <a:t> o</a:t>
            </a:r>
            <a:r>
              <a:rPr lang="pt-BR" dirty="0" smtClean="0"/>
              <a:t>franqueado SAFIRA receberá como prêmio um cruzeiro marítimo pela costa brasileira com acompanhante, ou um </a:t>
            </a:r>
            <a:r>
              <a:rPr lang="pt-BR" dirty="0" err="1" smtClean="0"/>
              <a:t>IPad</a:t>
            </a:r>
            <a:r>
              <a:rPr lang="pt-BR" dirty="0" smtClean="0"/>
              <a:t>. Passa a receber 2% do faturamento da empresa dividido entre os Graduados Safira.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2379686-4BAC-4D4E-A9C3-C2E9A9C998DC}" type="slidenum">
              <a:rPr lang="pt-BR" smtClean="0">
                <a:cs typeface="Arial" charset="0"/>
              </a:rPr>
              <a:pPr/>
              <a:t>38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Quando o franqueado acumular 30.000 pontos na</a:t>
            </a:r>
            <a:r>
              <a:rPr lang="pt-BR" baseline="0" dirty="0" smtClean="0"/>
              <a:t> sua equipe menor do binário múltiplo ou 500 vendas de produtos, ele será qualificado como ESMERALDA e </a:t>
            </a:r>
            <a:r>
              <a:rPr lang="pt-BR" dirty="0" smtClean="0"/>
              <a:t>receberá como prêmio</a:t>
            </a:r>
            <a:r>
              <a:rPr lang="pt-BR" baseline="0" dirty="0" smtClean="0"/>
              <a:t> um </a:t>
            </a:r>
            <a:r>
              <a:rPr lang="pt-BR" baseline="0" dirty="0" err="1" smtClean="0"/>
              <a:t>MacBook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Air</a:t>
            </a:r>
            <a:r>
              <a:rPr lang="pt-BR" baseline="0" dirty="0" smtClean="0"/>
              <a:t>. </a:t>
            </a:r>
            <a:endParaRPr lang="pt-BR" dirty="0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3DFF99-53DC-4487-8537-21581DFBDBA3}" type="slidenum">
              <a:rPr lang="pt-BR" smtClean="0">
                <a:cs typeface="Arial" charset="0"/>
              </a:rPr>
              <a:pPr/>
              <a:t>39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Bem-vindo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futuro</a:t>
            </a:r>
            <a:r>
              <a:rPr lang="en-US" dirty="0" smtClean="0"/>
              <a:t>! </a:t>
            </a:r>
            <a:r>
              <a:rPr lang="en-US" dirty="0" err="1" smtClean="0"/>
              <a:t>Bem-vindo</a:t>
            </a:r>
            <a:r>
              <a:rPr lang="en-US" dirty="0" smtClean="0"/>
              <a:t> a WORLDCAR!</a:t>
            </a:r>
            <a:endParaRPr lang="pt-BR" dirty="0" smtClean="0"/>
          </a:p>
          <a:p>
            <a:endParaRPr lang="pt-BR" dirty="0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F2E617E-951A-4FF9-9275-989CBB136B8B}" type="slidenum">
              <a:rPr lang="pt-BR" smtClean="0">
                <a:cs typeface="Arial" charset="0"/>
              </a:rPr>
              <a:pPr/>
              <a:t>4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Quando o franqueado acumular 90.000 pontos na</a:t>
            </a:r>
            <a:r>
              <a:rPr lang="pt-BR" baseline="0" dirty="0" smtClean="0"/>
              <a:t> sua equipe menor do binário múltiplo ou 2000 vendas de produtos, ele será qualificado como RUBI e </a:t>
            </a:r>
            <a:r>
              <a:rPr lang="pt-BR" dirty="0" smtClean="0"/>
              <a:t>receberá como prêmioum Automóvel Hyundai HB20,0 Km, em seu nome, inteiramente quitado.</a:t>
            </a:r>
            <a:endParaRPr lang="en-US" dirty="0" smtClean="0"/>
          </a:p>
          <a:p>
            <a:pPr defTabSz="457200"/>
            <a:endParaRPr lang="pt-BR" dirty="0" smtClean="0"/>
          </a:p>
          <a:p>
            <a:pPr defTabSz="457200"/>
            <a:endParaRPr lang="pt-BR" dirty="0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A15807-F634-4216-AF0F-3740EFB5BD08}" type="slidenum">
              <a:rPr lang="pt-BR" smtClean="0">
                <a:cs typeface="Arial" charset="0"/>
              </a:rPr>
              <a:pPr/>
              <a:t>40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Quando o franqueado acumular 200.000 pontos na</a:t>
            </a:r>
            <a:r>
              <a:rPr lang="pt-BR" baseline="0" dirty="0" smtClean="0"/>
              <a:t> sua equipe menor do binário ou 10 franqueados safira em sua rede </a:t>
            </a:r>
            <a:r>
              <a:rPr lang="pt-BR" baseline="0" dirty="0" err="1" smtClean="0"/>
              <a:t>Multilevel</a:t>
            </a:r>
            <a:r>
              <a:rPr lang="pt-BR" baseline="0" dirty="0" smtClean="0"/>
              <a:t>, ele será qualificado como DIRETOR DIAMANTE e </a:t>
            </a:r>
            <a:r>
              <a:rPr lang="pt-BR" dirty="0" smtClean="0"/>
              <a:t>receberá como prêmio uma super viagem com acompanhante para o Caribe ou </a:t>
            </a:r>
            <a:r>
              <a:rPr lang="pt-BR" dirty="0" err="1" smtClean="0"/>
              <a:t>Las</a:t>
            </a:r>
            <a:r>
              <a:rPr lang="pt-BR" dirty="0" smtClean="0"/>
              <a:t> Vegas, </a:t>
            </a:r>
            <a:r>
              <a:rPr lang="pt-BR" dirty="0" err="1" smtClean="0"/>
              <a:t>all</a:t>
            </a:r>
            <a:r>
              <a:rPr lang="pt-BR" dirty="0" smtClean="0"/>
              <a:t> inclusive</a:t>
            </a:r>
            <a:r>
              <a:rPr lang="pt-BR" baseline="0" dirty="0" smtClean="0"/>
              <a:t> ou pode optar por um relógio ROLEX SUBMARINER. </a:t>
            </a:r>
            <a:endParaRPr lang="pt-BR" dirty="0" smtClean="0"/>
          </a:p>
          <a:p>
            <a:pPr defTabSz="457200" eaLnBrk="1" hangingPunct="1">
              <a:spcBef>
                <a:spcPct val="0"/>
              </a:spcBef>
            </a:pPr>
            <a:endParaRPr lang="pt-BR" dirty="0" smtClean="0"/>
          </a:p>
          <a:p>
            <a:pPr defTabSz="457200"/>
            <a:endParaRPr lang="pt-BR" dirty="0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3BEFA51-89C8-4698-83AE-AA1DA255A157}" type="slidenum">
              <a:rPr lang="pt-BR" smtClean="0">
                <a:cs typeface="Arial" charset="0"/>
              </a:rPr>
              <a:pPr/>
              <a:t>41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Quando o franqueado acumular 600.000 pontos na</a:t>
            </a:r>
            <a:r>
              <a:rPr lang="pt-BR" baseline="0" dirty="0" smtClean="0"/>
              <a:t> sua equipe menor do binário múltiplo ele será qualificado como DIRETOR RED DIAMOND e </a:t>
            </a:r>
            <a:r>
              <a:rPr lang="pt-BR" dirty="0" smtClean="0"/>
              <a:t>receberá como prêmioum Automóvel Mercedes C180, 0 Km, em seu nome, inteiramente quitado.</a:t>
            </a:r>
          </a:p>
          <a:p>
            <a:pPr defTabSz="457200"/>
            <a:endParaRPr lang="pt-BR" dirty="0" smtClean="0"/>
          </a:p>
          <a:p>
            <a:pPr defTabSz="457200"/>
            <a:endParaRPr lang="pt-BR" dirty="0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67AC70D-CF7B-4055-836B-8935AAF28186}" type="slidenum">
              <a:rPr lang="pt-BR" smtClean="0">
                <a:cs typeface="Arial" charset="0"/>
              </a:rPr>
              <a:pPr/>
              <a:t>42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Quando o franqueado acumular</a:t>
            </a:r>
            <a:r>
              <a:rPr lang="pt-BR" baseline="0" dirty="0" smtClean="0"/>
              <a:t> 11.000.000 de</a:t>
            </a:r>
            <a:r>
              <a:rPr lang="pt-BR" dirty="0" smtClean="0"/>
              <a:t> pontos na</a:t>
            </a:r>
            <a:r>
              <a:rPr lang="pt-BR" baseline="0" dirty="0" smtClean="0"/>
              <a:t> sua equipe menor do binário múltiplo ele será qualificado como DIRETOR BLUE DIAMOND e </a:t>
            </a:r>
            <a:r>
              <a:rPr lang="pt-BR" dirty="0" smtClean="0"/>
              <a:t>receberá como prêmioum Automóvel Ferrari 458 Itália, 0 Km, em seu nome, inteiramente quitado. </a:t>
            </a:r>
            <a:endParaRPr lang="en-US" dirty="0" smtClean="0"/>
          </a:p>
          <a:p>
            <a:pPr defTabSz="457200" eaLnBrk="1" hangingPunct="1">
              <a:spcBef>
                <a:spcPct val="0"/>
              </a:spcBef>
            </a:pPr>
            <a:endParaRPr lang="pt-BR" dirty="0" smtClean="0"/>
          </a:p>
          <a:p>
            <a:pPr defTabSz="457200"/>
            <a:endParaRPr lang="pt-BR" dirty="0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0631E3-5318-468B-80C9-56AB49AE6D27}" type="slidenum">
              <a:rPr lang="pt-BR" smtClean="0">
                <a:cs typeface="Arial" charset="0"/>
              </a:rPr>
              <a:pPr/>
              <a:t>43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Ao completar 21 níveis em sua rede binária múltipla, o EXECUTIVO BLACK DIAMOND chega ao nível máximo e para de receber pela rede. Poderá, entretanto, recomeçar uma nova franquia.</a:t>
            </a:r>
          </a:p>
          <a:p>
            <a:r>
              <a:rPr lang="pt-BR" dirty="0" smtClean="0"/>
              <a:t>Passará, então, a fazer parte do conselho administrativo da empresa, recebendo 10% do faturamento líquido, que será dividido entre os BLACK DIAMOND.</a:t>
            </a:r>
          </a:p>
          <a:p>
            <a:endParaRPr lang="pt-BR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E747337-5422-4BD8-8E25-87A049AE907B}" type="slidenum">
              <a:rPr lang="pt-BR" smtClean="0">
                <a:cs typeface="Arial" charset="0"/>
              </a:rPr>
              <a:pPr/>
              <a:t>44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Prêmio</a:t>
            </a:r>
            <a:r>
              <a:rPr lang="en-US" dirty="0" smtClean="0"/>
              <a:t> de </a:t>
            </a:r>
            <a:r>
              <a:rPr lang="en-US" dirty="0" err="1" smtClean="0"/>
              <a:t>Graduação</a:t>
            </a:r>
            <a:endParaRPr lang="en-US" dirty="0" smtClean="0"/>
          </a:p>
          <a:p>
            <a:r>
              <a:rPr lang="pt-BR" dirty="0" smtClean="0"/>
              <a:t>- Você ganha, não concorre!</a:t>
            </a:r>
          </a:p>
          <a:p>
            <a:r>
              <a:rPr lang="pt-BR" dirty="0" smtClean="0"/>
              <a:t>Só depende do seu esforço e dedicação.</a:t>
            </a:r>
          </a:p>
          <a:p>
            <a:endParaRPr lang="pt-BR" dirty="0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822972-4363-4267-8F32-0D39E03A5E18}" type="slidenum">
              <a:rPr lang="pt-BR" smtClean="0">
                <a:cs typeface="Arial" charset="0"/>
              </a:rPr>
              <a:pPr/>
              <a:t>45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BR" b="1" u="sng" dirty="0" smtClean="0"/>
              <a:t>Regulamento para receber seus Bônus: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11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voucher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franquia Ouro são promocionais</a:t>
            </a:r>
            <a:r>
              <a:rPr lang="pt-B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 validade de 30 dias para o uso, não podendo ser substituído ou </a:t>
            </a:r>
            <a:r>
              <a:rPr lang="pt-BR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reembolsados.</a:t>
            </a:r>
            <a:endParaRPr lang="pt-BR" b="1" u="sng" smtClean="0"/>
          </a:p>
          <a:p>
            <a:pPr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Upgrade de Prata para Ouro, não gera comissão de venda direta.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Para receber seus bônus, é necessário:</a:t>
            </a:r>
          </a:p>
          <a:p>
            <a:pPr>
              <a:defRPr/>
            </a:pPr>
            <a:r>
              <a:rPr lang="pt-BR" dirty="0" smtClean="0"/>
              <a:t>Ter, no mínimo, uma garantia de reparo ativa em sua franquia.</a:t>
            </a:r>
          </a:p>
          <a:p>
            <a:pPr>
              <a:defRPr/>
            </a:pPr>
            <a:r>
              <a:rPr lang="pt-BR" dirty="0" smtClean="0"/>
              <a:t>Para receber seus bônus Binários Múltiplos, é necessário:</a:t>
            </a:r>
          </a:p>
          <a:p>
            <a:pPr>
              <a:buFontTx/>
              <a:buChar char="-"/>
              <a:defRPr/>
            </a:pPr>
            <a:r>
              <a:rPr lang="pt-BR" dirty="0" smtClean="0"/>
              <a:t>indicar, no mínimo, dois franqueados diretos. </a:t>
            </a:r>
          </a:p>
          <a:p>
            <a:pPr>
              <a:defRPr/>
            </a:pPr>
            <a:r>
              <a:rPr lang="pt-BR" dirty="0" smtClean="0"/>
              <a:t>A nossa Empresa cobra:</a:t>
            </a:r>
          </a:p>
          <a:p>
            <a:pPr>
              <a:defRPr/>
            </a:pPr>
            <a:r>
              <a:rPr lang="pt-BR" dirty="0" smtClean="0"/>
              <a:t>- R$ 300,00 anuais como taxa de reativação da Franquia Ouro.</a:t>
            </a:r>
          </a:p>
          <a:p>
            <a:pPr marL="285750" indent="-285750">
              <a:defRPr/>
            </a:pPr>
            <a:r>
              <a:rPr lang="pt-BR" dirty="0" smtClean="0"/>
              <a:t>- royalties de 6% pelo uso da manutenção da marca, somente dos valores recebidos por você, que serão descontados quando você solicitar seus recebimentos. Estesvalores garantem a estrutura da empresa, treinamentos, suportes e tecnologia. </a:t>
            </a:r>
          </a:p>
          <a:p>
            <a:pPr>
              <a:defRPr/>
            </a:pPr>
            <a:r>
              <a:rPr lang="pt-BR" dirty="0" smtClean="0"/>
              <a:t>Não tendo mais nenhuma taxa cobrada do franqueado. </a:t>
            </a:r>
          </a:p>
          <a:p>
            <a:pPr>
              <a:defRPr/>
            </a:pPr>
            <a:r>
              <a:rPr lang="pt-BR" dirty="0" smtClean="0"/>
              <a:t>Você administra tudo isso através do seu escritório virtual em nosso site.</a:t>
            </a:r>
          </a:p>
          <a:p>
            <a:pPr>
              <a:defRPr/>
            </a:pPr>
            <a:r>
              <a:rPr lang="en-US" dirty="0" err="1" smtClean="0"/>
              <a:t>www.worldcar.com.br</a:t>
            </a:r>
            <a:endParaRPr lang="pt-BR" dirty="0" smtClean="0"/>
          </a:p>
          <a:p>
            <a:pPr>
              <a:defRPr/>
            </a:pPr>
            <a:endParaRPr lang="pt-BR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164411-93B8-4437-83C7-CCF4B7A550E3}" type="slidenum">
              <a:rPr lang="pt-BR" smtClean="0">
                <a:cs typeface="Arial" charset="0"/>
              </a:rPr>
              <a:pPr/>
              <a:t>46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A oportunidade está dada!</a:t>
            </a:r>
            <a:br>
              <a:rPr lang="pt-BR" smtClean="0"/>
            </a:br>
            <a:r>
              <a:rPr lang="pt-BR" smtClean="0"/>
              <a:t>A decisão é sua! Chegou a hora de mudar a sua vida!!!</a:t>
            </a:r>
            <a:br>
              <a:rPr lang="pt-BR" smtClean="0"/>
            </a:br>
            <a:endParaRPr lang="pt-BR" smtClean="0"/>
          </a:p>
          <a:p>
            <a:endParaRPr lang="pt-BR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0FEFBC8-977C-49D0-850E-311F25411002}" type="slidenum">
              <a:rPr lang="pt-BR" smtClean="0">
                <a:cs typeface="Arial" charset="0"/>
              </a:rPr>
              <a:pPr/>
              <a:t>47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Comece agora!</a:t>
            </a:r>
            <a:br>
              <a:rPr lang="pt-BR" smtClean="0"/>
            </a:br>
            <a:r>
              <a:rPr lang="pt-BR" smtClean="0"/>
              <a:t>Escolha realizar seus sonhos! 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F30F40A-1D07-40EA-8E56-5BD42473EA3E}" type="slidenum">
              <a:rPr lang="pt-BR" smtClean="0">
                <a:cs typeface="Arial" charset="0"/>
              </a:rPr>
              <a:pPr/>
              <a:t>48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Por que na WorldCar se você quer, você pode! </a:t>
            </a:r>
          </a:p>
          <a:p>
            <a:endParaRPr lang="pt-BR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8D8400-D67D-4068-9088-5C23AFD6442B}" type="slidenum">
              <a:rPr lang="pt-BR" smtClean="0">
                <a:cs typeface="Arial" charset="0"/>
              </a:rPr>
              <a:pPr/>
              <a:t>49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Esta é a empresa que está revolucionando o mercado no Brasil.</a:t>
            </a:r>
          </a:p>
          <a:p>
            <a:r>
              <a:rPr lang="pt-BR" smtClean="0"/>
              <a:t> </a:t>
            </a:r>
          </a:p>
          <a:p>
            <a:endParaRPr lang="pt-BR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4E56E3-0DBA-408C-AA88-B2BC5B10082C}" type="slidenum">
              <a:rPr lang="pt-BR" smtClean="0">
                <a:cs typeface="Arial" charset="0"/>
              </a:rPr>
              <a:pPr/>
              <a:t>5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Vou</a:t>
            </a:r>
            <a:r>
              <a:rPr lang="en-US" dirty="0" smtClean="0"/>
              <a:t> </a:t>
            </a:r>
            <a:r>
              <a:rPr lang="en-US" dirty="0" err="1" smtClean="0"/>
              <a:t>lhe</a:t>
            </a:r>
            <a:r>
              <a:rPr lang="en-US" dirty="0" smtClean="0"/>
              <a:t> </a:t>
            </a:r>
            <a:r>
              <a:rPr lang="en-US" dirty="0" err="1" smtClean="0"/>
              <a:t>apresentar</a:t>
            </a:r>
            <a:r>
              <a:rPr lang="en-US" dirty="0" smtClean="0"/>
              <a:t> 7 </a:t>
            </a:r>
            <a:r>
              <a:rPr lang="en-US" dirty="0" err="1" smtClean="0"/>
              <a:t>razões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prestar</a:t>
            </a:r>
            <a:r>
              <a:rPr lang="en-US" dirty="0" smtClean="0"/>
              <a:t> </a:t>
            </a:r>
            <a:r>
              <a:rPr lang="en-US" dirty="0" err="1" smtClean="0"/>
              <a:t>muuuuuuita</a:t>
            </a:r>
            <a:r>
              <a:rPr lang="en-US" dirty="0" smtClean="0"/>
              <a:t> </a:t>
            </a:r>
            <a:r>
              <a:rPr lang="en-US" dirty="0" err="1" smtClean="0"/>
              <a:t>atenção</a:t>
            </a:r>
            <a:r>
              <a:rPr lang="en-US" dirty="0" smtClean="0"/>
              <a:t> </a:t>
            </a:r>
            <a:r>
              <a:rPr lang="en-US" dirty="0" err="1" smtClean="0"/>
              <a:t>neste</a:t>
            </a:r>
            <a:r>
              <a:rPr lang="en-US" dirty="0" smtClean="0"/>
              <a:t> </a:t>
            </a:r>
            <a:r>
              <a:rPr lang="en-US" dirty="0" err="1" smtClean="0"/>
              <a:t>projeto</a:t>
            </a:r>
            <a:r>
              <a:rPr lang="en-US" dirty="0" smtClean="0"/>
              <a:t>:</a:t>
            </a:r>
          </a:p>
          <a:p>
            <a:pPr>
              <a:defRPr/>
            </a:pP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recebendo</a:t>
            </a:r>
            <a:r>
              <a:rPr lang="en-US" dirty="0" smtClean="0"/>
              <a:t>, agora,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oportunidade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e </a:t>
            </a:r>
            <a:r>
              <a:rPr lang="en-US" dirty="0" err="1" smtClean="0"/>
              <a:t>valiosa</a:t>
            </a:r>
            <a:r>
              <a:rPr lang="en-US" dirty="0" smtClean="0"/>
              <a:t>, </a:t>
            </a:r>
            <a:r>
              <a:rPr lang="en-US" dirty="0" err="1" smtClean="0"/>
              <a:t>porque</a:t>
            </a:r>
            <a:r>
              <a:rPr lang="en-US" dirty="0" smtClean="0"/>
              <a:t>….</a:t>
            </a:r>
          </a:p>
          <a:p>
            <a:pPr>
              <a:defRPr/>
            </a:pPr>
            <a:r>
              <a:rPr lang="en-US" dirty="0" err="1" smtClean="0"/>
              <a:t>Chegou</a:t>
            </a:r>
            <a:r>
              <a:rPr lang="en-US" dirty="0" smtClean="0"/>
              <a:t>:</a:t>
            </a:r>
            <a:endParaRPr lang="pt-BR" dirty="0" smtClean="0"/>
          </a:p>
          <a:p>
            <a:pPr marL="342900" indent="-342900">
              <a:defRPr/>
            </a:pPr>
            <a:r>
              <a:rPr lang="pt-BR" dirty="0" smtClean="0"/>
              <a:t>-  o momento certo; </a:t>
            </a:r>
          </a:p>
          <a:p>
            <a:pPr>
              <a:defRPr/>
            </a:pPr>
            <a:r>
              <a:rPr lang="pt-BR" dirty="0" smtClean="0"/>
              <a:t>-  a empresa certa;</a:t>
            </a:r>
          </a:p>
          <a:p>
            <a:pPr>
              <a:defRPr/>
            </a:pPr>
            <a:r>
              <a:rPr lang="pt-BR" dirty="0" smtClean="0"/>
              <a:t>-  para a pessoa certa;</a:t>
            </a:r>
            <a:br>
              <a:rPr lang="pt-BR" dirty="0" smtClean="0"/>
            </a:br>
            <a:r>
              <a:rPr lang="pt-BR" dirty="0" smtClean="0"/>
              <a:t>-  o produto certo;</a:t>
            </a:r>
            <a:br>
              <a:rPr lang="pt-BR" dirty="0" smtClean="0"/>
            </a:br>
            <a:r>
              <a:rPr lang="pt-BR" dirty="0" smtClean="0"/>
              <a:t>-  o melhor retorno do investimento;</a:t>
            </a:r>
            <a:br>
              <a:rPr lang="pt-BR" dirty="0" smtClean="0"/>
            </a:br>
            <a:r>
              <a:rPr lang="pt-BR" dirty="0" smtClean="0"/>
              <a:t>-  o exclusivo Plano Binário Múltiplo;</a:t>
            </a:r>
            <a:br>
              <a:rPr lang="pt-BR" dirty="0" smtClean="0"/>
            </a:br>
            <a:r>
              <a:rPr lang="pt-BR" dirty="0" smtClean="0"/>
              <a:t>-  o sistema CPR –  </a:t>
            </a:r>
            <a:r>
              <a:rPr lang="pt-BR" dirty="0" err="1" smtClean="0"/>
              <a:t>Comissionamento</a:t>
            </a:r>
            <a:r>
              <a:rPr lang="pt-BR" dirty="0" smtClean="0"/>
              <a:t>, Premiação e Reconhecimento.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3D6C2E3-C8A0-40F1-8DC5-782D245F993E}" type="slidenum">
              <a:rPr lang="pt-BR" smtClean="0">
                <a:cs typeface="Arial" charset="0"/>
              </a:rPr>
              <a:pPr/>
              <a:t>6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Nossa sede administrativa está localizada na cidade de Campinas / SP, no centro empresarial Galleria Plaza.</a:t>
            </a:r>
          </a:p>
          <a:p>
            <a:r>
              <a:rPr lang="pt-BR" smtClean="0"/>
              <a:t>A Worldcar é uma empresa que desenvolveu uma grande solução, com um extraordinário benefício para todos nós.</a:t>
            </a:r>
          </a:p>
          <a:p>
            <a:pPr>
              <a:spcBef>
                <a:spcPct val="0"/>
              </a:spcBef>
            </a:pPr>
            <a:endParaRPr lang="pt-BR" smtClean="0"/>
          </a:p>
          <a:p>
            <a:endParaRPr lang="pt-BR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AD16338-2DA7-4173-81D5-C1FF308F95EC}" type="slidenum">
              <a:rPr lang="pt-BR" smtClean="0">
                <a:cs typeface="Arial" charset="0"/>
              </a:rPr>
              <a:pPr/>
              <a:t>7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pt-BR" dirty="0" smtClean="0"/>
              <a:t>A </a:t>
            </a:r>
            <a:r>
              <a:rPr lang="pt-BR" b="1" dirty="0" err="1" smtClean="0"/>
              <a:t>WorldCar</a:t>
            </a:r>
            <a:r>
              <a:rPr lang="pt-BR" dirty="0" smtClean="0"/>
              <a:t> É UMA EMPRESA QUE POSSUI</a:t>
            </a:r>
            <a:r>
              <a:rPr lang="pt-BR" dirty="0" smtClean="0">
                <a:sym typeface="Wingdings" panose="05000000000000000000" pitchFamily="2" charset="2"/>
              </a:rPr>
              <a:t>: </a:t>
            </a:r>
            <a:endParaRPr lang="en-US" dirty="0" smtClean="0"/>
          </a:p>
          <a:p>
            <a:pPr marL="342900" indent="-342900">
              <a:spcBef>
                <a:spcPct val="0"/>
              </a:spcBef>
              <a:buFontTx/>
              <a:buChar char="-"/>
              <a:defRPr/>
            </a:pPr>
            <a:r>
              <a:rPr lang="en-US" dirty="0" err="1" smtClean="0"/>
              <a:t>Produto</a:t>
            </a:r>
            <a:r>
              <a:rPr lang="en-US" dirty="0" smtClean="0"/>
              <a:t> </a:t>
            </a:r>
            <a:r>
              <a:rPr lang="en-US" dirty="0" err="1" smtClean="0"/>
              <a:t>exclusivo</a:t>
            </a:r>
            <a:r>
              <a:rPr lang="en-US" dirty="0" smtClean="0"/>
              <a:t>;</a:t>
            </a:r>
          </a:p>
          <a:p>
            <a:pPr marL="342900" indent="-342900">
              <a:spcBef>
                <a:spcPct val="0"/>
              </a:spcBef>
              <a:buFontTx/>
              <a:buChar char="-"/>
              <a:defRPr/>
            </a:pPr>
            <a:r>
              <a:rPr lang="en-US" dirty="0" err="1" smtClean="0"/>
              <a:t>Mais</a:t>
            </a:r>
            <a:r>
              <a:rPr lang="en-US" dirty="0" smtClean="0"/>
              <a:t> de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anos</a:t>
            </a:r>
            <a:r>
              <a:rPr lang="en-US" dirty="0" smtClean="0"/>
              <a:t> de </a:t>
            </a:r>
            <a:r>
              <a:rPr lang="en-US" dirty="0" err="1" smtClean="0"/>
              <a:t>atividade</a:t>
            </a:r>
            <a:r>
              <a:rPr lang="en-US" dirty="0" smtClean="0"/>
              <a:t>;</a:t>
            </a:r>
          </a:p>
          <a:p>
            <a:pPr marL="342900" indent="-342900">
              <a:spcBef>
                <a:spcPct val="0"/>
              </a:spcBef>
              <a:buFontTx/>
              <a:buChar char="-"/>
              <a:defRPr/>
            </a:pPr>
            <a:r>
              <a:rPr lang="en-US" dirty="0" err="1" smtClean="0"/>
              <a:t>Comprometimento</a:t>
            </a:r>
            <a:r>
              <a:rPr lang="en-US" dirty="0" smtClean="0"/>
              <a:t> com a </a:t>
            </a:r>
            <a:r>
              <a:rPr lang="en-US" dirty="0" err="1" smtClean="0"/>
              <a:t>qualidade</a:t>
            </a:r>
            <a:r>
              <a:rPr lang="en-US" dirty="0" smtClean="0"/>
              <a:t> dos </a:t>
            </a:r>
            <a:r>
              <a:rPr lang="en-US" dirty="0" err="1" smtClean="0"/>
              <a:t>serviços</a:t>
            </a:r>
            <a:r>
              <a:rPr lang="en-US" dirty="0" smtClean="0"/>
              <a:t>;</a:t>
            </a:r>
          </a:p>
          <a:p>
            <a:pPr marL="342900" indent="-342900">
              <a:spcBef>
                <a:spcPct val="0"/>
              </a:spcBef>
              <a:buFontTx/>
              <a:buChar char="-"/>
              <a:defRPr/>
            </a:pPr>
            <a:r>
              <a:rPr lang="en-US" dirty="0" err="1" smtClean="0"/>
              <a:t>Equipe</a:t>
            </a:r>
            <a:r>
              <a:rPr lang="en-US" dirty="0" smtClean="0"/>
              <a:t> </a:t>
            </a:r>
            <a:r>
              <a:rPr lang="en-US" dirty="0" err="1" smtClean="0"/>
              <a:t>altamente</a:t>
            </a:r>
            <a:r>
              <a:rPr lang="en-US" dirty="0" smtClean="0"/>
              <a:t> </a:t>
            </a:r>
            <a:r>
              <a:rPr lang="en-US" dirty="0" err="1" smtClean="0"/>
              <a:t>qualificada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u="sng" dirty="0" err="1" smtClean="0"/>
              <a:t>treinamento</a:t>
            </a:r>
            <a:r>
              <a:rPr lang="en-US" u="sng" dirty="0" smtClean="0"/>
              <a:t>, </a:t>
            </a:r>
            <a:r>
              <a:rPr lang="en-US" dirty="0" err="1" smtClean="0"/>
              <a:t>oferecendo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modernos</a:t>
            </a:r>
            <a:r>
              <a:rPr lang="en-US" dirty="0" smtClean="0"/>
              <a:t> com </a:t>
            </a:r>
            <a:r>
              <a:rPr lang="en-US" dirty="0" err="1" smtClean="0"/>
              <a:t>foco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qualificação</a:t>
            </a:r>
            <a:r>
              <a:rPr lang="en-US" dirty="0" smtClean="0"/>
              <a:t> e </a:t>
            </a:r>
            <a:r>
              <a:rPr lang="en-US" dirty="0" err="1" smtClean="0"/>
              <a:t>evolução</a:t>
            </a:r>
            <a:r>
              <a:rPr lang="en-US" dirty="0" smtClean="0"/>
              <a:t> dos </a:t>
            </a:r>
            <a:r>
              <a:rPr lang="en-US" dirty="0" err="1" smtClean="0"/>
              <a:t>franqueados</a:t>
            </a:r>
            <a:r>
              <a:rPr lang="en-US" dirty="0" smtClean="0"/>
              <a:t>;</a:t>
            </a:r>
          </a:p>
          <a:p>
            <a:pPr marL="342900" indent="-342900">
              <a:spcBef>
                <a:spcPct val="0"/>
              </a:spcBef>
              <a:buFontTx/>
              <a:buChar char="-"/>
              <a:defRPr/>
            </a:pPr>
            <a:r>
              <a:rPr lang="en-US" dirty="0" err="1" smtClean="0"/>
              <a:t>Serviço</a:t>
            </a:r>
            <a:r>
              <a:rPr lang="en-US" dirty="0" smtClean="0"/>
              <a:t> de </a:t>
            </a:r>
            <a:r>
              <a:rPr lang="en-US" dirty="0" err="1" smtClean="0"/>
              <a:t>garantia</a:t>
            </a:r>
            <a:r>
              <a:rPr lang="en-US" dirty="0" smtClean="0"/>
              <a:t> de </a:t>
            </a:r>
            <a:r>
              <a:rPr lang="en-US" dirty="0" err="1" smtClean="0"/>
              <a:t>reparos</a:t>
            </a:r>
            <a:r>
              <a:rPr lang="en-US" baseline="0" dirty="0" smtClean="0"/>
              <a:t> </a:t>
            </a:r>
            <a:r>
              <a:rPr lang="en-US" dirty="0" err="1" smtClean="0"/>
              <a:t>automotivos</a:t>
            </a:r>
            <a:r>
              <a:rPr lang="en-US" dirty="0" smtClean="0"/>
              <a:t> com </a:t>
            </a:r>
            <a:r>
              <a:rPr lang="en-US" dirty="0" err="1" smtClean="0"/>
              <a:t>abrangência</a:t>
            </a:r>
            <a:r>
              <a:rPr lang="en-US" dirty="0" smtClean="0"/>
              <a:t> </a:t>
            </a:r>
            <a:r>
              <a:rPr lang="en-US" dirty="0" err="1" smtClean="0"/>
              <a:t>nacional</a:t>
            </a:r>
            <a:r>
              <a:rPr lang="en-US" dirty="0" smtClean="0"/>
              <a:t>;</a:t>
            </a:r>
          </a:p>
          <a:p>
            <a:pPr marL="342900" indent="-342900">
              <a:spcBef>
                <a:spcPct val="0"/>
              </a:spcBef>
              <a:buFontTx/>
              <a:buChar char="-"/>
              <a:defRPr/>
            </a:pPr>
            <a:r>
              <a:rPr lang="en-US" dirty="0" err="1" smtClean="0"/>
              <a:t>Parceria</a:t>
            </a:r>
            <a:r>
              <a:rPr lang="en-US" dirty="0" smtClean="0"/>
              <a:t> com  as </a:t>
            </a:r>
            <a:r>
              <a:rPr lang="en-US" dirty="0" err="1" smtClean="0"/>
              <a:t>melhores</a:t>
            </a:r>
            <a:r>
              <a:rPr lang="en-US" dirty="0" smtClean="0"/>
              <a:t> </a:t>
            </a:r>
            <a:r>
              <a:rPr lang="en-US" dirty="0" err="1" smtClean="0"/>
              <a:t>vistoriadoras</a:t>
            </a:r>
            <a:r>
              <a:rPr lang="en-US" dirty="0" smtClean="0"/>
              <a:t> do </a:t>
            </a:r>
            <a:r>
              <a:rPr lang="en-US" dirty="0" err="1" smtClean="0"/>
              <a:t>Brasil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oferecem</a:t>
            </a:r>
            <a:r>
              <a:rPr lang="en-US" dirty="0" smtClean="0"/>
              <a:t> </a:t>
            </a:r>
            <a:r>
              <a:rPr lang="en-US" dirty="0" err="1" smtClean="0"/>
              <a:t>atendimento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território</a:t>
            </a:r>
            <a:r>
              <a:rPr lang="en-US" dirty="0" smtClean="0"/>
              <a:t> </a:t>
            </a:r>
            <a:r>
              <a:rPr lang="en-US" dirty="0" err="1" smtClean="0"/>
              <a:t>nacional</a:t>
            </a:r>
            <a:r>
              <a:rPr lang="en-US" dirty="0" smtClean="0"/>
              <a:t>.</a:t>
            </a:r>
          </a:p>
          <a:p>
            <a:pPr>
              <a:spcBef>
                <a:spcPct val="0"/>
              </a:spcBef>
              <a:defRPr/>
            </a:pPr>
            <a:endParaRPr lang="en-US" dirty="0" smtClean="0"/>
          </a:p>
          <a:p>
            <a:pPr>
              <a:defRPr/>
            </a:pPr>
            <a:endParaRPr lang="pt-BR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354B08-D4E1-4D4F-93E9-5E869546FD77}" type="slidenum">
              <a:rPr lang="pt-BR" smtClean="0">
                <a:cs typeface="Arial" charset="0"/>
              </a:rPr>
              <a:pPr/>
              <a:t>8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dirty="0" smtClean="0"/>
              <a:t>A FROTA DE </a:t>
            </a:r>
            <a:r>
              <a:rPr lang="pt-BR" dirty="0" err="1" smtClean="0"/>
              <a:t>VEíCULOS</a:t>
            </a:r>
            <a:r>
              <a:rPr lang="pt-BR" dirty="0" smtClean="0"/>
              <a:t> NO BRASIL PASSA DE 70 MILHÕES DE CARROS, portanto, as probabilidades de ocorrerem acidentes são enormes.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cada</a:t>
            </a:r>
            <a:r>
              <a:rPr lang="en-US" dirty="0" smtClean="0"/>
              <a:t> 57 </a:t>
            </a:r>
            <a:r>
              <a:rPr lang="en-US" dirty="0" err="1" smtClean="0"/>
              <a:t>segundos</a:t>
            </a:r>
            <a:r>
              <a:rPr lang="en-US" dirty="0" smtClean="0"/>
              <a:t> </a:t>
            </a:r>
            <a:r>
              <a:rPr lang="en-US" dirty="0" err="1" smtClean="0"/>
              <a:t>ocorre</a:t>
            </a:r>
            <a:r>
              <a:rPr lang="en-US" dirty="0" smtClean="0"/>
              <a:t> um </a:t>
            </a:r>
            <a:r>
              <a:rPr lang="en-US" dirty="0" err="1" smtClean="0"/>
              <a:t>acidente</a:t>
            </a:r>
            <a:r>
              <a:rPr lang="en-US" dirty="0" smtClean="0"/>
              <a:t> de </a:t>
            </a:r>
            <a:r>
              <a:rPr lang="en-US" dirty="0" err="1" smtClean="0"/>
              <a:t>carro</a:t>
            </a:r>
            <a:r>
              <a:rPr lang="en-US" dirty="0" smtClean="0"/>
              <a:t>. Soma-se 1milhão de </a:t>
            </a:r>
            <a:r>
              <a:rPr lang="en-US" dirty="0" err="1" smtClean="0"/>
              <a:t>acidentes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ano</a:t>
            </a:r>
            <a:r>
              <a:rPr lang="en-US" dirty="0" smtClean="0"/>
              <a:t>.</a:t>
            </a:r>
          </a:p>
          <a:p>
            <a:r>
              <a:rPr lang="en-US" dirty="0" smtClean="0"/>
              <a:t>-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faria</a:t>
            </a:r>
            <a:r>
              <a:rPr lang="en-US" dirty="0" smtClean="0"/>
              <a:t> se </a:t>
            </a:r>
            <a:r>
              <a:rPr lang="en-US" dirty="0" err="1" smtClean="0"/>
              <a:t>batesse</a:t>
            </a:r>
            <a:r>
              <a:rPr lang="en-US" dirty="0" smtClean="0"/>
              <a:t> 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carro</a:t>
            </a:r>
            <a:r>
              <a:rPr lang="en-US" dirty="0" smtClean="0"/>
              <a:t> </a:t>
            </a:r>
            <a:r>
              <a:rPr lang="en-US" dirty="0" err="1" smtClean="0"/>
              <a:t>hoje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E28678-7749-4B7F-BA3D-9E3B0EAF4E9A}" type="slidenum">
              <a:rPr lang="pt-BR" smtClean="0">
                <a:cs typeface="Arial" charset="0"/>
              </a:rPr>
              <a:pPr/>
              <a:t>9</a:t>
            </a:fld>
            <a:endParaRPr lang="pt-BR" smtClean="0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B6878-7C45-458E-8EB7-CCEAD2862B7B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65275-750F-4BBB-9AAF-491DD21A0F4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36A24-F99F-4FCA-B730-6F97F12ADC9B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F5E71-9575-4DC0-A598-72DA0818C2B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F5CC9-7FF9-4062-909F-09490B5F6728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C6AE8-B51F-47C8-8592-4CCBC8A0EE5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31DF0-5796-48CC-B093-DE25D9F57A12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218B2-7DD5-4E81-BD27-BDDACC08394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7CD18-A4D4-4601-93C7-C985AF991086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2647D-61A2-4CD2-BDCB-644B3243276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4B251-8FE1-4324-AE3D-88D8E8CAD409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8D037-8EF3-43FB-B1E0-1E494E1D9BF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C71FB-AC03-4EEC-9F8A-84118637582A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8A574-F62E-4DD6-8E42-5B9B0962A28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240CF-6981-4280-8B33-3358C1DF9F1A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A4A74-6028-4E10-B5BD-CFEB2CBE2A8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D92DF-7C0B-468D-948A-2AED20C86217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5DA0-30D0-4BD1-B199-1EF2E213DE8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8E123-A63D-4A21-9044-9B434E44BC64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35FCA-0015-4579-8758-1FB4A4FDD40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9ACA1-CCF7-4837-950E-9B641FA1B5FE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BF0FC-1990-4541-9F5F-39FBBF9D3D2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32B61CC-80D0-40A5-A42A-5339B239682A}" type="datetimeFigureOut">
              <a:rPr lang="pt-BR"/>
              <a:pPr>
                <a:defRPr/>
              </a:pPr>
              <a:t>11/4/13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84BF35A-D8BD-48D7-B2BB-BB14AB3E622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20" Type="http://schemas.openxmlformats.org/officeDocument/2006/relationships/image" Target="../media/image14.png"/><Relationship Id="rId10" Type="http://schemas.openxmlformats.org/officeDocument/2006/relationships/image" Target="../media/image49.jpe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jpeg"/><Relationship Id="rId7" Type="http://schemas.openxmlformats.org/officeDocument/2006/relationships/image" Target="../media/image46.jpeg"/><Relationship Id="rId8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Romantic-Hawaiian-marriage-honeymoon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6538" y="4357688"/>
            <a:ext cx="4081462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 descr="2079_bigstockphoto_three_girl_friends_celebrating_212140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57188" y="-142875"/>
            <a:ext cx="3829051" cy="287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 descr="3746378192_4d286d8254_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3225" y="-7938"/>
            <a:ext cx="3343275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family2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1525" y="-96838"/>
            <a:ext cx="3363913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happy-family-silhouette-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500" y="2041525"/>
            <a:ext cx="3500438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m 13" descr="PLR-luxury-car-event-atlantic-city-harrys-ballys-7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642938" y="2428875"/>
            <a:ext cx="3786188" cy="284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m 14" descr="preacher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43625" y="1857375"/>
            <a:ext cx="3375025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6" descr="Family1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-142875" y="4595813"/>
            <a:ext cx="37147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m 8" descr="Family-leaving-house.jp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429375" y="4429125"/>
            <a:ext cx="37544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elo de garantia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8" y="696913"/>
            <a:ext cx="4284662" cy="428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Imagem 6" descr="shutterstock_61193290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473075"/>
            <a:ext cx="4443413" cy="591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Imagem 3" descr="fundo4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Imagem 4" descr="fundo6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Imagem 5" descr="fundo3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17"/>
          <p:cNvSpPr/>
          <p:nvPr/>
        </p:nvSpPr>
        <p:spPr>
          <a:xfrm>
            <a:off x="-307975" y="2728913"/>
            <a:ext cx="5599113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2708275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GARANTIA GOLD - R$ 449,00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39750" y="1341438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CRÉDITOS EM SERVIÇOS DE FUNILARIA, PINTURA E REPAROS AUTOMOTIVOS;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9750" y="331470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GARANTE ATÉ R$ 2.000,00;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O QUE É GARANTIA DE REPARO?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-306388" y="3871913"/>
            <a:ext cx="5599113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612775" y="3851275"/>
            <a:ext cx="7129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GARANTIA PLUS - R$ 649,00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41338" y="445770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GARANTE ATÉ R$ 6.000,00;</a:t>
            </a: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-309563" y="5024438"/>
            <a:ext cx="5599113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609600" y="5003800"/>
            <a:ext cx="7129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GARANTIA PREMIUM - R$ 949,00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38163" y="5610225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GARANTE ATÉ R$ 10.000,00;</a:t>
            </a:r>
          </a:p>
        </p:txBody>
      </p:sp>
      <p:pic>
        <p:nvPicPr>
          <p:cNvPr id="12302" name="Imagem 19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3" name="Imagem 20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4" name="Imagem 21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m 19" descr="selo de garantia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78500" y="2259013"/>
            <a:ext cx="2881313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CaixaDeTexto 21"/>
          <p:cNvSpPr txBox="1"/>
          <p:nvPr/>
        </p:nvSpPr>
        <p:spPr>
          <a:xfrm>
            <a:off x="539750" y="1781175"/>
            <a:ext cx="860425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VALOR QUE TAMBÉM PODE SER UTILIZADO PARA PAGAMENTO DE FRANQUIA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DO SEGURO AUTOMOTIVO;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8" grpId="0"/>
      <p:bldP spid="9" grpId="0"/>
      <p:bldP spid="11" grpId="0" animBg="1"/>
      <p:bldP spid="11" grpId="1" animBg="1"/>
      <p:bldP spid="12" grpId="0"/>
      <p:bldP spid="13" grpId="0" animBg="1"/>
      <p:bldP spid="13" grpId="1" animBg="1"/>
      <p:bldP spid="14" grpId="0"/>
      <p:bldP spid="15" grpId="0"/>
      <p:bldP spid="16" grpId="0" animBg="1"/>
      <p:bldP spid="16" grpId="1" animBg="1"/>
      <p:bldP spid="17" grpId="0"/>
      <p:bldP spid="19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Imagem 9" descr="208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93775" y="814388"/>
            <a:ext cx="1024572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UMA SOLUÇÃO PARA: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295775" y="1463675"/>
            <a:ext cx="4465638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+mj-lt"/>
                <a:cs typeface="+mn-cs"/>
              </a:rPr>
              <a:t>MANTER SEU CARRO BONITO O ANO INTEIRO E VOCÊ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+mj-lt"/>
                <a:cs typeface="+mn-cs"/>
              </a:rPr>
              <a:t>MAIS TRANQUILO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chemeClr val="bg1"/>
                </a:solidFill>
                <a:latin typeface="+mj-lt"/>
                <a:cs typeface="+mn-cs"/>
              </a:rPr>
              <a:t>E FELIZ.</a:t>
            </a:r>
          </a:p>
        </p:txBody>
      </p:sp>
      <p:pic>
        <p:nvPicPr>
          <p:cNvPr id="13318" name="Imagem 5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Imagem 6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Imagem 7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Imagem 5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Imagem 6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Imagem 7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OPORTUNIDADE FUNDAMENTADA EM 4 PILARES:</a:t>
            </a:r>
          </a:p>
        </p:txBody>
      </p:sp>
      <p:pic>
        <p:nvPicPr>
          <p:cNvPr id="15364" name="Imagem 9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Imagem 11" descr="fundo3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Imagem 12" descr="pilar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7075" y="3221038"/>
            <a:ext cx="901700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Imagem 13" descr="pilar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86088" y="3221038"/>
            <a:ext cx="903287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Imagem 14" descr="pilar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46688" y="3211513"/>
            <a:ext cx="901700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Imagem 15" descr="pilar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07288" y="3213100"/>
            <a:ext cx="901700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Imagem 10" descr="fundo6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3" name="Imagem 17" descr="fundo7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7813" y="1773238"/>
            <a:ext cx="1830387" cy="13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361950" y="1260475"/>
            <a:ext cx="15843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ESTRUTURA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605088" y="1260475"/>
            <a:ext cx="15843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PRODUTO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713288" y="1260475"/>
            <a:ext cx="19431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TREINAMENTOS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877050" y="1260475"/>
            <a:ext cx="216058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SISTEMA DE GANHO</a:t>
            </a:r>
          </a:p>
        </p:txBody>
      </p:sp>
      <p:pic>
        <p:nvPicPr>
          <p:cNvPr id="13329" name="Imagem 19" descr="Cifrao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72363" y="1738313"/>
            <a:ext cx="947737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m 17" descr="selo de garantia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11450" y="1700213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m 18" descr="bk 2 (1)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87900" y="1943100"/>
            <a:ext cx="177165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15" descr="shutterstock_4711054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575" y="1846263"/>
            <a:ext cx="8074025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0" y="522288"/>
            <a:ext cx="9144000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VOCÊ PODERÁ FAZER PARTE DA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1098550"/>
            <a:ext cx="9144000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EXPANSÃO DA NOSSA EMPRESA.</a:t>
            </a:r>
          </a:p>
        </p:txBody>
      </p:sp>
      <p:pic>
        <p:nvPicPr>
          <p:cNvPr id="16389" name="Imagem 7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Imagem 9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Imagem 8" descr="fundo6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Imagem 8" descr="shutterstock_78667324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3350" y="188913"/>
            <a:ext cx="9432925" cy="628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0" y="1292225"/>
            <a:ext cx="5724525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WORLDCAR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1868488"/>
            <a:ext cx="5724525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FRANQUIAS</a:t>
            </a:r>
          </a:p>
        </p:txBody>
      </p:sp>
      <p:pic>
        <p:nvPicPr>
          <p:cNvPr id="17413" name="Imagem 4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Imagem 5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Imagem 7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19" descr="fundo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ângulo de cantos arredondados 17"/>
          <p:cNvSpPr/>
          <p:nvPr/>
        </p:nvSpPr>
        <p:spPr>
          <a:xfrm>
            <a:off x="-307975" y="1774825"/>
            <a:ext cx="4878388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1754188"/>
            <a:ext cx="712946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FORÇA DO BRASIL: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9750" y="235902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FATURAMENTO CHEGOU A 103 BILHÕES DE REAIS EM 2012;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CONHEÇA O MERCADO DE FRANQUIAS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39750" y="278765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MAIS DE 2426 REDES DE FRANQUIAS;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39750" y="3221038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104 MIL FRANQUEADOS;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9750" y="365125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APROXIMADAMENTE 1 MILHÃO DE EMPREGOS DIRETOS;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39750" y="4084638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GERAÇÃO DE RENDIMENTOS PARA MILHARES DE PESSOAS;</a:t>
            </a:r>
          </a:p>
        </p:txBody>
      </p:sp>
      <p:pic>
        <p:nvPicPr>
          <p:cNvPr id="18444" name="Imagem 12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5" name="Imagem 15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6" name="Imagem 16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9" grpId="0"/>
      <p:bldP spid="11" grpId="0" animBg="1"/>
      <p:bldP spid="11" grpId="1" animBg="1"/>
      <p:bldP spid="12" grpId="0"/>
      <p:bldP spid="22" grpId="0"/>
      <p:bldP spid="2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Imagem 17" descr="fundo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539750" y="184467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2B558A"/>
                </a:solidFill>
                <a:latin typeface="+mj-lt"/>
                <a:cs typeface="+mn-cs"/>
              </a:rPr>
              <a:t>ALÉM DA POSSIBILIDADE DE INDEPENDÊNCIA FINANCEIRA, VOCÊ: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9750" y="227647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PODERÁ FAZER SEUS PRÓPRIOS HORÁRIOS;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39750" y="270827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NÃO TERÁ CHEFE;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39750" y="3141663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NÃO TERÁ NINGUÉM PEGANDO NO SEU PÉ;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-307975" y="746125"/>
            <a:ext cx="9775825" cy="811213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0" y="727075"/>
            <a:ext cx="91440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SAIBA AGORA AS VANTAGENS DE TER SEU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PRÓPRIO NEGÓCIO NA WORLDCAR: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539750" y="3570288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TERÁ TEMPO PARA DESFRUTAR O QUE SEU TRABALHO ESTARÁ LHE PROPORCIONANDO;</a:t>
            </a: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-307975" y="4572000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0" y="4552950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NÃO ADIANTA TER DINHEIRO SEM TER TEMPO PARA DESFRUTA-LO</a:t>
            </a:r>
          </a:p>
        </p:txBody>
      </p:sp>
      <p:pic>
        <p:nvPicPr>
          <p:cNvPr id="19468" name="Imagem 12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9" name="Imagem 13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0" name="Imagem 16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16"/>
          <p:cNvSpPr txBox="1"/>
          <p:nvPr/>
        </p:nvSpPr>
        <p:spPr>
          <a:xfrm>
            <a:off x="530225" y="5381625"/>
            <a:ext cx="86042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rgbClr val="2B558A"/>
                </a:solidFill>
                <a:latin typeface="+mj-lt"/>
                <a:cs typeface="+mn-cs"/>
              </a:rPr>
              <a:t>ESCOLHA TER MAIS TEMPO E DINHEIRO!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2" grpId="1" animBg="1"/>
      <p:bldP spid="15" grpId="0"/>
      <p:bldP spid="16" grpId="0"/>
      <p:bldP spid="19" grpId="0" animBg="1"/>
      <p:bldP spid="19" grpId="1" animBg="1"/>
      <p:bldP spid="20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21" descr="fundo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>
            <a:off x="539750" y="2041861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NA VENDA DA GARANTIA DE REPARO;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39750" y="2473661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NA RENOVAÇÃO ANUAL;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39750" y="2907048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BÔNUS DE REDE MULTILEVEL PRODUTOS;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9750" y="5270518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BÔNUS DE GRADUAÇÃO;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9750" y="5702318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NA PARTICIPAÇÃO DOS LUCROS;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FORMAS DE GANHAR COM A WORLDCAR: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539750" y="3973848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BÔNUS DE INÍCIO RÁPIDO OU INDICAÇÃO DIRETA;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39750" y="4407236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BÔNUS DE REDE BINÁRIA MÚLTIPLA;</a:t>
            </a:r>
          </a:p>
        </p:txBody>
      </p:sp>
      <p:pic>
        <p:nvPicPr>
          <p:cNvPr id="20493" name="Imagem 17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4" name="Imagem 18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5" name="Imagem 19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ângulo de cantos arredondados 17"/>
          <p:cNvSpPr/>
          <p:nvPr/>
        </p:nvSpPr>
        <p:spPr>
          <a:xfrm>
            <a:off x="-307975" y="1509713"/>
            <a:ext cx="487838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611188" y="1489075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COM VENDA DE PRODUTOS:</a:t>
            </a: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-306388" y="3429336"/>
            <a:ext cx="487838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612775" y="3408698"/>
            <a:ext cx="7129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COM VENDA DE FRANQUIAS: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39782" y="4845063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BÔNUS DE REDE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MULTILEVEL FRANQUIAS;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2" grpId="0" animBg="1"/>
      <p:bldP spid="12" grpId="1" animBg="1"/>
      <p:bldP spid="15" grpId="0"/>
      <p:bldP spid="16" grpId="0"/>
      <p:bldP spid="17" grpId="0"/>
      <p:bldP spid="18" grpId="0" animBg="1"/>
      <p:bldP spid="18" grpId="1" animBg="1"/>
      <p:bldP spid="19" grpId="0"/>
      <p:bldP spid="20" grpId="0" animBg="1"/>
      <p:bldP spid="20" grpId="1" animBg="1"/>
      <p:bldP spid="22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VOCÊ JÁ SE PERGUNTOU:</a:t>
            </a:r>
          </a:p>
        </p:txBody>
      </p:sp>
      <p:pic>
        <p:nvPicPr>
          <p:cNvPr id="13" name="Imagem 12" descr="ManThink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63638" y="982663"/>
            <a:ext cx="6613526" cy="59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2568575" y="1612900"/>
            <a:ext cx="62865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PORQUE NÃO TEM TUDO O QUE DESEJA?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568575" y="2306638"/>
            <a:ext cx="62865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COMO SERÁ O SEU FUTURO?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568575" y="3025775"/>
            <a:ext cx="62865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QUAL É O SEU SONHO?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568575" y="3744913"/>
            <a:ext cx="62865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COMO PODE MUDAR A SUA VIDA?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568575" y="4465638"/>
            <a:ext cx="62865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QUANTO VOCÊ QUER GANHAR?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568575" y="5199063"/>
            <a:ext cx="62865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COMO VOCÊ VAI FAZER A DIFERENÇA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NA VIDA DAS PESSOAS?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Imagem 15" descr="fundo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ângulo de cantos arredondados 17"/>
          <p:cNvSpPr/>
          <p:nvPr/>
        </p:nvSpPr>
        <p:spPr>
          <a:xfrm>
            <a:off x="-307975" y="2519363"/>
            <a:ext cx="487838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2489200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AQUI VOCÊ PODERÁ: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9750" y="321310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TORNAR-SE UM FRANQUEADO WORLDCAR COM UM INVESTIMENTO BAIXO;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-307975" y="747713"/>
            <a:ext cx="977582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0" y="7143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WORLDCAR O MELHOR INVESTIMENTO  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39750" y="364172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COMEÇAR A TRABALHAR AGORA, COM LUCROS IMEDIATOS;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39750" y="4075113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FAZER PARTE DO MERCADO QUE MAIS CRESCE NO BRASIL;</a:t>
            </a:r>
          </a:p>
        </p:txBody>
      </p:sp>
      <p:pic>
        <p:nvPicPr>
          <p:cNvPr id="21514" name="Imagem 12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5" name="Imagem 13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6" name="Imagem 14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9" grpId="0"/>
      <p:bldP spid="11" grpId="0" animBg="1"/>
      <p:bldP spid="11" grpId="1" animBg="1"/>
      <p:bldP spid="12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Imagem 8" descr="fundo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de cantos arredondados 2"/>
          <p:cNvSpPr/>
          <p:nvPr/>
        </p:nvSpPr>
        <p:spPr>
          <a:xfrm>
            <a:off x="-307975" y="747713"/>
            <a:ext cx="977582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143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OPORTUNIDADE RENTÁVEL DE NEGÓCIO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3051175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SEJA UM FRANQUEADO WORLDCAR COM POSSIBILIDADE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DE RETORNO DE INVESTIMENTO EM ATÉ UM MÊS.</a:t>
            </a:r>
          </a:p>
        </p:txBody>
      </p:sp>
      <p:pic>
        <p:nvPicPr>
          <p:cNvPr id="22534" name="Imagem 5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Imagem 6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Imagem 7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8" descr="fundo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2627313" y="2678113"/>
            <a:ext cx="6516687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QUANTO CUSTA?</a:t>
            </a:r>
          </a:p>
        </p:txBody>
      </p:sp>
      <p:pic>
        <p:nvPicPr>
          <p:cNvPr id="23556" name="Imagem 3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Imagem 4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Imagem 5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7" descr="Cifra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93813" y="1393825"/>
            <a:ext cx="2381250" cy="3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-307975" y="746125"/>
            <a:ext cx="9775825" cy="811213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0" y="727075"/>
            <a:ext cx="91440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COM UM INVESTIMENTO MUITO BAIXO,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VOCÊ PODE SER UM FRANQUEADO PRATA WORLDCAR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503738" y="2133600"/>
            <a:ext cx="47164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LICENÇA DE USO;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503738" y="2565400"/>
            <a:ext cx="47164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FRANQUIA POR 6 MESES;</a:t>
            </a:r>
          </a:p>
        </p:txBody>
      </p:sp>
      <p:pic>
        <p:nvPicPr>
          <p:cNvPr id="25606" name="Imagem 10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Imagem 11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Imagem 12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3779838" y="2987675"/>
            <a:ext cx="5364162" cy="144621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FRANQUIA PRATA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R$ 699,00</a:t>
            </a:r>
          </a:p>
        </p:txBody>
      </p:sp>
      <p:pic>
        <p:nvPicPr>
          <p:cNvPr id="13" name="Imagem 12" descr="Selo franquias prata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38" y="2133600"/>
            <a:ext cx="360045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SEJA UM FRANQUEADO OURO WORLDCAR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779838" y="3352800"/>
            <a:ext cx="5364162" cy="144621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FRANQUIA OURO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R$ 2.999,00</a:t>
            </a:r>
          </a:p>
        </p:txBody>
      </p:sp>
      <p:pic>
        <p:nvPicPr>
          <p:cNvPr id="24581" name="Imagem 6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Imagem 7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Imagem 8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m 8" descr="Selo franquias our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38" y="1908175"/>
            <a:ext cx="36004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aixaDeTexto 18"/>
          <p:cNvSpPr txBox="1"/>
          <p:nvPr/>
        </p:nvSpPr>
        <p:spPr>
          <a:xfrm>
            <a:off x="4502150" y="1981200"/>
            <a:ext cx="86042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 VITALÍCIA E HEREDITÁRIA;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4" name="CaixaDeTexto 19"/>
          <p:cNvSpPr txBox="1"/>
          <p:nvPr/>
        </p:nvSpPr>
        <p:spPr>
          <a:xfrm>
            <a:off x="4502150" y="2408238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 TAXA DE RENOVAÇÃO ANUAL DE R$300,00;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5" name="CaixaDeTexto 20"/>
          <p:cNvSpPr txBox="1"/>
          <p:nvPr/>
        </p:nvSpPr>
        <p:spPr>
          <a:xfrm>
            <a:off x="4502150" y="284162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 11 VOUCHER DE FRANQUIA PRATA;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17"/>
          <p:cNvSpPr/>
          <p:nvPr/>
        </p:nvSpPr>
        <p:spPr>
          <a:xfrm>
            <a:off x="-307976" y="744538"/>
            <a:ext cx="609917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723900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UPGRADE DE PRATA PARA OURO: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pic>
        <p:nvPicPr>
          <p:cNvPr id="31750" name="Imagem 6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Imagem 9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Imagem 10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Selo franquias our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7850" y="2381250"/>
            <a:ext cx="23431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Selo franquias prata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9113" y="2362199"/>
            <a:ext cx="2343150" cy="234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5"/>
          <p:cNvSpPr txBox="1"/>
          <p:nvPr/>
        </p:nvSpPr>
        <p:spPr>
          <a:xfrm>
            <a:off x="3779838" y="3125787"/>
            <a:ext cx="5364162" cy="144621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smtClean="0">
                <a:solidFill>
                  <a:srgbClr val="2B558A"/>
                </a:solidFill>
                <a:latin typeface="+mj-lt"/>
                <a:cs typeface="+mn-cs"/>
              </a:rPr>
              <a:t>UPGRADE </a:t>
            </a: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OURO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R$ </a:t>
            </a:r>
            <a:r>
              <a:rPr lang="pt-BR" sz="4400" b="1" dirty="0" smtClean="0">
                <a:solidFill>
                  <a:srgbClr val="2B558A"/>
                </a:solidFill>
                <a:latin typeface="+mj-lt"/>
                <a:cs typeface="+mn-cs"/>
              </a:rPr>
              <a:t>2.300,00</a:t>
            </a:r>
            <a:endParaRPr lang="pt-BR" sz="4400" b="1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7" name="CaixaDeTexto 8"/>
          <p:cNvSpPr txBox="1"/>
          <p:nvPr/>
        </p:nvSpPr>
        <p:spPr>
          <a:xfrm>
            <a:off x="4198938" y="1905000"/>
            <a:ext cx="517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 VOCÊ PODE MUDAR SUA FRANQUIA PARA OURO;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9" name="CaixaDeTexto 9"/>
          <p:cNvSpPr txBox="1"/>
          <p:nvPr/>
        </p:nvSpPr>
        <p:spPr>
          <a:xfrm>
            <a:off x="4198938" y="2286000"/>
            <a:ext cx="47164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 E RECEBE TAMBÉM 11 VOUCHER PRATA;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0" name="CaixaDeTexto 9"/>
          <p:cNvSpPr txBox="1"/>
          <p:nvPr/>
        </p:nvSpPr>
        <p:spPr>
          <a:xfrm>
            <a:off x="4191000" y="2678112"/>
            <a:ext cx="47164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 PRAZO DE 60 DIAS PARA A MUDANÇA;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11" grpId="0"/>
      <p:bldP spid="17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-307975" y="746125"/>
            <a:ext cx="9775825" cy="811213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0" y="727075"/>
            <a:ext cx="91440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VEJA AGORA COMO OBTER GRANDES LUCROS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COM A SUA FRANQUIA WORLDCAR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-307975" y="2009775"/>
            <a:ext cx="4878388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11188" y="1989138"/>
            <a:ext cx="712946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HÁ 2 FORMAS DE GANHOS: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9750" y="2595563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VENDAS DIRETAS;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39750" y="302260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BÔNUS POR FORMAÇÃO DE REDE;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-307975" y="3773488"/>
            <a:ext cx="524033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611188" y="3752850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RECEBA SEM CUSTO ADICIONAL: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39750" y="4359275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KIT DE TREINAMENTO “BUSINESS PLAY”;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39750" y="4786313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KIT DE APRESENTAÇÃO DE NEGÓCIOS;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39750" y="521970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MANUAL DO FRANQUEADO;</a:t>
            </a:r>
          </a:p>
        </p:txBody>
      </p:sp>
      <p:pic>
        <p:nvPicPr>
          <p:cNvPr id="26637" name="Imagem 15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8" name="Imagem 21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9" name="Imagem 22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m 15" descr="bk 2 (1)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64163" y="3252788"/>
            <a:ext cx="331152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11" grpId="0" animBg="1"/>
      <p:bldP spid="11" grpId="1" animBg="1"/>
      <p:bldP spid="13" grpId="0"/>
      <p:bldP spid="14" grpId="0"/>
      <p:bldP spid="15" grpId="0"/>
      <p:bldP spid="17" grpId="0" animBg="1"/>
      <p:bldP spid="17" grpId="1" animBg="1"/>
      <p:bldP spid="18" grpId="0"/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17"/>
          <p:cNvSpPr/>
          <p:nvPr/>
        </p:nvSpPr>
        <p:spPr>
          <a:xfrm>
            <a:off x="-307975" y="1643063"/>
            <a:ext cx="487838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1622425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FORMAS DE GANHOS: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9750" y="2227263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15% DE COMISSÃO DE CADA GARANTIA DE REPARO VENDIDA POR SUA FRANQUIA;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VENDAS DIRETAS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39750" y="441960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COM 10 GARANTIAS PREMIUM VENDIDAS, VOCÊ RECEBE R$ 1.420,00;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39750" y="4802188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NA RENOVAÇÃO ANUAL VOCÊ RECEBERÁ NOVAMENTE AS COMISSÕES;</a:t>
            </a:r>
          </a:p>
        </p:txBody>
      </p:sp>
      <p:pic>
        <p:nvPicPr>
          <p:cNvPr id="27657" name="Imagem 9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8" name="Imagem 12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9" name="Imagem 13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aixaDeTexto 12"/>
          <p:cNvSpPr txBox="1"/>
          <p:nvPr/>
        </p:nvSpPr>
        <p:spPr>
          <a:xfrm>
            <a:off x="600075" y="3476625"/>
            <a:ext cx="2286000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rgbClr val="2B558A"/>
                </a:solidFill>
                <a:latin typeface="+mj-lt"/>
                <a:cs typeface="+mn-cs"/>
              </a:rPr>
              <a:t>GOLD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R$ 67,00</a:t>
            </a:r>
          </a:p>
        </p:txBody>
      </p:sp>
      <p:pic>
        <p:nvPicPr>
          <p:cNvPr id="14" name="Imagem 13" descr="selo de garantia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46200" y="2770188"/>
            <a:ext cx="7937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aixaDeTexto 14"/>
          <p:cNvSpPr txBox="1"/>
          <p:nvPr/>
        </p:nvSpPr>
        <p:spPr>
          <a:xfrm>
            <a:off x="3425825" y="3481388"/>
            <a:ext cx="2286000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rgbClr val="2B558A"/>
                </a:solidFill>
                <a:latin typeface="+mj-lt"/>
                <a:cs typeface="+mn-cs"/>
              </a:rPr>
              <a:t>PLUS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R$ 97,00</a:t>
            </a:r>
          </a:p>
        </p:txBody>
      </p:sp>
      <p:pic>
        <p:nvPicPr>
          <p:cNvPr id="16" name="Imagem 15" descr="selo de garantia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71950" y="2774950"/>
            <a:ext cx="7937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16"/>
          <p:cNvSpPr txBox="1"/>
          <p:nvPr/>
        </p:nvSpPr>
        <p:spPr>
          <a:xfrm>
            <a:off x="6243638" y="3481388"/>
            <a:ext cx="2286000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rgbClr val="2B558A"/>
                </a:solidFill>
                <a:latin typeface="+mj-lt"/>
                <a:cs typeface="+mn-cs"/>
              </a:rPr>
              <a:t>PREMIUM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R$ 142,00</a:t>
            </a:r>
          </a:p>
        </p:txBody>
      </p:sp>
      <p:pic>
        <p:nvPicPr>
          <p:cNvPr id="19" name="Imagem 18" descr="selo de garantia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89763" y="2774950"/>
            <a:ext cx="7937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9" grpId="0"/>
      <p:bldP spid="11" grpId="0" animBg="1"/>
      <p:bldP spid="11" grpId="1" animBg="1"/>
      <p:bldP spid="12" grpId="0"/>
      <p:bldP spid="22" grpId="0"/>
      <p:bldP spid="23" grpId="0"/>
      <p:bldP spid="13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7713"/>
            <a:ext cx="977582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143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BÔNUS DE VENDA INDIRETA: GARANTIA DE REPARO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2295525"/>
            <a:ext cx="91440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GANHE 0,5% DAS VENDAS DOS 8 NÍVEIS DE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FRANQUEADOS LIGADOS À VOCÊ.</a:t>
            </a:r>
            <a:endParaRPr lang="pt-BR" sz="2800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pic>
        <p:nvPicPr>
          <p:cNvPr id="28677" name="Imagem 5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Imagem 6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Imagem 7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de cantos arredondados 7"/>
          <p:cNvSpPr/>
          <p:nvPr/>
        </p:nvSpPr>
        <p:spPr>
          <a:xfrm>
            <a:off x="-307975" y="1643063"/>
            <a:ext cx="487838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11188" y="1622425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REDE MULTILEVEL PRODUTOS: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-306388" y="3487738"/>
            <a:ext cx="487838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12775" y="3467100"/>
            <a:ext cx="7129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EXEMPLO GARANTIA PLUS: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39750" y="3952047"/>
            <a:ext cx="86042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</a:rPr>
              <a:t>1° NÍVEL </a:t>
            </a:r>
            <a:r>
              <a:rPr lang="pt-BR" dirty="0" smtClean="0">
                <a:solidFill>
                  <a:srgbClr val="2B558A"/>
                </a:solidFill>
                <a:latin typeface="+mj-lt"/>
              </a:rPr>
              <a:t>= </a:t>
            </a:r>
            <a:r>
              <a:rPr lang="pt-BR" dirty="0" smtClean="0">
                <a:solidFill>
                  <a:srgbClr val="2B558A"/>
                </a:solidFill>
              </a:rPr>
              <a:t>VOCÊ INDICA </a:t>
            </a:r>
            <a:r>
              <a:rPr lang="pt-BR" sz="2800" dirty="0" smtClean="0">
                <a:solidFill>
                  <a:srgbClr val="2B558A"/>
                </a:solidFill>
              </a:rPr>
              <a:t>5 </a:t>
            </a:r>
            <a:r>
              <a:rPr lang="pt-BR" dirty="0" smtClean="0">
                <a:solidFill>
                  <a:srgbClr val="2B558A"/>
                </a:solidFill>
              </a:rPr>
              <a:t>FRANQUEADOS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7" name="CaixaDeTexto 12"/>
          <p:cNvSpPr txBox="1"/>
          <p:nvPr/>
        </p:nvSpPr>
        <p:spPr>
          <a:xfrm>
            <a:off x="543339" y="4562061"/>
            <a:ext cx="1603375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2°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3°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4°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125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8" name="CaixaDeTexto 14"/>
          <p:cNvSpPr txBox="1"/>
          <p:nvPr/>
        </p:nvSpPr>
        <p:spPr>
          <a:xfrm>
            <a:off x="2540000" y="4572000"/>
            <a:ext cx="1960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5°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625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6°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3.125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7°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15.625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0" name="CaixaDeTexto 15"/>
          <p:cNvSpPr txBox="1"/>
          <p:nvPr/>
        </p:nvSpPr>
        <p:spPr>
          <a:xfrm>
            <a:off x="4683125" y="4572000"/>
            <a:ext cx="21748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8°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78.125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9°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390.625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1" name="CaixaDeTexto 13"/>
          <p:cNvSpPr txBox="1"/>
          <p:nvPr/>
        </p:nvSpPr>
        <p:spPr>
          <a:xfrm>
            <a:off x="304800" y="5624396"/>
            <a:ext cx="685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TOTAL: </a:t>
            </a:r>
            <a:r>
              <a:rPr lang="pt-BR" sz="2400" dirty="0" smtClean="0">
                <a:solidFill>
                  <a:srgbClr val="2B558A"/>
                </a:solidFill>
                <a:latin typeface="+mj-lt"/>
                <a:cs typeface="+mn-cs"/>
              </a:rPr>
              <a:t>488.280 X 1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PRODUTO </a:t>
            </a:r>
            <a:r>
              <a:rPr lang="pt-BR" sz="2400" dirty="0" smtClean="0">
                <a:solidFill>
                  <a:srgbClr val="2B558A"/>
                </a:solidFill>
                <a:latin typeface="+mj-lt"/>
                <a:cs typeface="+mn-cs"/>
              </a:rPr>
              <a:t> 3,24 = R$ 1.582.027,20</a:t>
            </a:r>
            <a:endParaRPr lang="pt-BR" sz="2400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5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/>
      <p:bldP spid="17" grpId="0"/>
      <p:bldP spid="18" grpId="0"/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de cantos arredondados 11"/>
          <p:cNvSpPr/>
          <p:nvPr/>
        </p:nvSpPr>
        <p:spPr>
          <a:xfrm>
            <a:off x="-307975" y="746125"/>
            <a:ext cx="9775825" cy="811213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 err="1">
                <a:solidFill>
                  <a:schemeClr val="bg1"/>
                </a:solidFill>
                <a:latin typeface="+mj-lt"/>
                <a:cs typeface="+mn-cs"/>
              </a:rPr>
              <a:t>C.P.R.</a:t>
            </a:r>
            <a:endParaRPr lang="pt-BR" sz="44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0" y="1930400"/>
            <a:ext cx="9144000" cy="52387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SISTEMA DE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0" y="2446338"/>
            <a:ext cx="9144000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COMISSIONAMENTO,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0" y="3021013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PREMIAÇÃO E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3597275"/>
            <a:ext cx="9144000" cy="7699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RECONHECIMENTO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0" y="466407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COMISSIONAMENTO JUSTO, REAL E SÓLIDO!</a:t>
            </a:r>
          </a:p>
        </p:txBody>
      </p:sp>
      <p:pic>
        <p:nvPicPr>
          <p:cNvPr id="29705" name="Imagem 10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Imagem 11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Imagem 12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" grpId="0"/>
      <p:bldP spid="7" grpId="0"/>
      <p:bldP spid="8" grpId="0"/>
      <p:bldP spid="9" grpId="0"/>
      <p:bldP spid="10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0" y="2174875"/>
            <a:ext cx="9144000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AGORA, VOCÊ CONHECERÁ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2751138"/>
            <a:ext cx="9144000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A OPORTUNIDADE QUE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0" y="3325813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PODERÁ MUDAR A SUA VIDA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3902075"/>
            <a:ext cx="9144000" cy="7699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POR COMPLETO E PARA MELHOR.</a:t>
            </a:r>
            <a:endParaRPr lang="pt-BR" sz="4400" b="1" dirty="0">
              <a:solidFill>
                <a:schemeClr val="tx2">
                  <a:lumMod val="75000"/>
                </a:schemeClr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multinive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BÔNUS POR FORMAÇÃO DE REDE BINÁRIA MÚLTIPLA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155733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REVENDA DE FRANQUIAS.</a:t>
            </a:r>
          </a:p>
        </p:txBody>
      </p:sp>
      <p:pic>
        <p:nvPicPr>
          <p:cNvPr id="30726" name="Imagem 7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Imagem 8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Imagem 9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17"/>
          <p:cNvSpPr/>
          <p:nvPr/>
        </p:nvSpPr>
        <p:spPr>
          <a:xfrm>
            <a:off x="-307975" y="744538"/>
            <a:ext cx="524033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723900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BÔNUS DE INDICAÇÃO DIRETA: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700338" y="2519363"/>
            <a:ext cx="6443662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FRANQUEADO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OURO:</a:t>
            </a:r>
            <a:r>
              <a:rPr lang="pt-BR" sz="2000" dirty="0">
                <a:solidFill>
                  <a:srgbClr val="2B558A"/>
                </a:solidFill>
                <a:latin typeface="+mj-lt"/>
                <a:cs typeface="+mn-cs"/>
              </a:rPr>
              <a:t>R$ 600,00</a:t>
            </a: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;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700338" y="4681538"/>
            <a:ext cx="6443662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FRANQUEADO PRATA: </a:t>
            </a:r>
            <a:r>
              <a:rPr lang="pt-BR" sz="2000" dirty="0">
                <a:solidFill>
                  <a:srgbClr val="2B558A"/>
                </a:solidFill>
                <a:latin typeface="+mj-lt"/>
                <a:cs typeface="+mn-cs"/>
              </a:rPr>
              <a:t>R$ 140,00</a:t>
            </a: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;</a:t>
            </a:r>
          </a:p>
        </p:txBody>
      </p:sp>
      <p:pic>
        <p:nvPicPr>
          <p:cNvPr id="31750" name="Imagem 6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Imagem 9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Imagem 10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Selo franquias our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9125" y="1771650"/>
            <a:ext cx="1871663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Selo franquias prata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9125" y="3929063"/>
            <a:ext cx="1871663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multinive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ângulo de cantos arredondados 17"/>
          <p:cNvSpPr/>
          <p:nvPr/>
        </p:nvSpPr>
        <p:spPr>
          <a:xfrm>
            <a:off x="-307975" y="744538"/>
            <a:ext cx="595947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723900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BÔNUS DE REDE BINÁRIA MÚLTIPLA: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16013" y="1524000"/>
            <a:ext cx="619283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PAR BINÁRIO FRANQUEADO OURO: </a:t>
            </a:r>
            <a:r>
              <a:rPr lang="pt-BR" sz="2000" dirty="0">
                <a:solidFill>
                  <a:srgbClr val="2B558A"/>
                </a:solidFill>
                <a:latin typeface="+mj-lt"/>
                <a:cs typeface="+mn-cs"/>
              </a:rPr>
              <a:t>R$ 200,00</a:t>
            </a: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;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116013" y="1905000"/>
            <a:ext cx="619283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PAR BINÁRIO FRANQUEADO PRATA: </a:t>
            </a:r>
            <a:r>
              <a:rPr lang="pt-BR" sz="2000" dirty="0">
                <a:solidFill>
                  <a:srgbClr val="2B558A"/>
                </a:solidFill>
                <a:latin typeface="+mj-lt"/>
                <a:cs typeface="+mn-cs"/>
              </a:rPr>
              <a:t>R$ 40,00</a:t>
            </a: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;</a:t>
            </a:r>
          </a:p>
        </p:txBody>
      </p:sp>
      <p:pic>
        <p:nvPicPr>
          <p:cNvPr id="32775" name="Imagem 6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Imagem 9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7" name="Imagem 10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8"/>
          <p:cNvSpPr txBox="1"/>
          <p:nvPr/>
        </p:nvSpPr>
        <p:spPr>
          <a:xfrm>
            <a:off x="1122363" y="2286000"/>
            <a:ext cx="619283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PAR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BINÁRIO UPGRADE OURO: </a:t>
            </a:r>
            <a:r>
              <a:rPr lang="pt-BR" sz="2000" dirty="0">
                <a:solidFill>
                  <a:srgbClr val="2B558A"/>
                </a:solidFill>
                <a:latin typeface="+mj-lt"/>
                <a:cs typeface="+mn-cs"/>
              </a:rPr>
              <a:t>R$</a:t>
            </a:r>
            <a:r>
              <a:rPr lang="pt-BR" sz="2000" dirty="0" smtClean="0">
                <a:solidFill>
                  <a:srgbClr val="2B558A"/>
                </a:solidFill>
                <a:latin typeface="+mj-lt"/>
                <a:cs typeface="+mn-cs"/>
              </a:rPr>
              <a:t> 160,00</a:t>
            </a: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;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8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BÔNUS INDICAÇÃO DIRETA</a:t>
            </a:r>
          </a:p>
        </p:txBody>
      </p:sp>
      <p:pic>
        <p:nvPicPr>
          <p:cNvPr id="33796" name="Imagem 7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Imagem 8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Imagem 9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m 8" descr="1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11625" y="1443038"/>
            <a:ext cx="901700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m 10" descr="1our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49450" y="2987675"/>
            <a:ext cx="901700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1our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70625" y="2979738"/>
            <a:ext cx="903288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aixaDeTexto 12"/>
          <p:cNvSpPr txBox="1"/>
          <p:nvPr/>
        </p:nvSpPr>
        <p:spPr>
          <a:xfrm>
            <a:off x="4062413" y="2586038"/>
            <a:ext cx="10001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VOCÊ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716213" y="3317875"/>
            <a:ext cx="12144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R$ 600,00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192713" y="3325813"/>
            <a:ext cx="121443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R$ 600,00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133725" y="4478338"/>
            <a:ext cx="28575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R$ 1.200,00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062413" y="4194175"/>
            <a:ext cx="10001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TOTAL</a:t>
            </a:r>
          </a:p>
        </p:txBody>
      </p:sp>
      <p:cxnSp>
        <p:nvCxnSpPr>
          <p:cNvPr id="22" name="Conector reto 21"/>
          <p:cNvCxnSpPr>
            <a:stCxn id="9" idx="1"/>
            <a:endCxn id="11" idx="0"/>
          </p:cNvCxnSpPr>
          <p:nvPr/>
        </p:nvCxnSpPr>
        <p:spPr>
          <a:xfrm rot="10800000" flipV="1">
            <a:off x="2400300" y="2016125"/>
            <a:ext cx="1711325" cy="97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9" idx="3"/>
            <a:endCxn id="12" idx="0"/>
          </p:cNvCxnSpPr>
          <p:nvPr/>
        </p:nvCxnSpPr>
        <p:spPr>
          <a:xfrm>
            <a:off x="5013325" y="2016125"/>
            <a:ext cx="1709738" cy="963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stCxn id="11" idx="3"/>
            <a:endCxn id="18" idx="1"/>
          </p:cNvCxnSpPr>
          <p:nvPr/>
        </p:nvCxnSpPr>
        <p:spPr>
          <a:xfrm>
            <a:off x="2851150" y="3816350"/>
            <a:ext cx="1211263" cy="563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12" idx="1"/>
            <a:endCxn id="18" idx="3"/>
          </p:cNvCxnSpPr>
          <p:nvPr/>
        </p:nvCxnSpPr>
        <p:spPr>
          <a:xfrm rot="10800000" flipV="1">
            <a:off x="5062538" y="3808413"/>
            <a:ext cx="1208087" cy="57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990600" y="5332413"/>
            <a:ext cx="7143750" cy="52387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rgbClr val="2B558A"/>
                </a:solidFill>
                <a:latin typeface="+mj-lt"/>
                <a:cs typeface="+mn-cs"/>
              </a:rPr>
              <a:t>QUALIFICADO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2347913" y="5680075"/>
            <a:ext cx="4429125" cy="52387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rgbClr val="2B558A"/>
                </a:solidFill>
                <a:latin typeface="+mj-lt"/>
                <a:cs typeface="+mn-cs"/>
              </a:rPr>
              <a:t>PARA O BINÁRIO</a:t>
            </a:r>
          </a:p>
        </p:txBody>
      </p:sp>
      <p:cxnSp>
        <p:nvCxnSpPr>
          <p:cNvPr id="35" name="Conector reto 34"/>
          <p:cNvCxnSpPr>
            <a:stCxn id="16" idx="2"/>
            <a:endCxn id="30" idx="0"/>
          </p:cNvCxnSpPr>
          <p:nvPr/>
        </p:nvCxnSpPr>
        <p:spPr>
          <a:xfrm rot="5400000">
            <a:off x="4395788" y="5167313"/>
            <a:ext cx="331787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13" grpId="0"/>
      <p:bldP spid="14" grpId="0"/>
      <p:bldP spid="15" grpId="0"/>
      <p:bldP spid="16" grpId="0"/>
      <p:bldP spid="18" grpId="0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BÔNUS PAR BINÁRIO</a:t>
            </a:r>
          </a:p>
        </p:txBody>
      </p:sp>
      <p:pic>
        <p:nvPicPr>
          <p:cNvPr id="34820" name="Imagem 7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Imagem 8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Imagem 9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6" descr="1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06888" y="1511300"/>
            <a:ext cx="506412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1our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97125" y="2536825"/>
            <a:ext cx="506413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m 8" descr="1our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02363" y="2528888"/>
            <a:ext cx="506412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9"/>
          <p:cNvSpPr txBox="1"/>
          <p:nvPr/>
        </p:nvSpPr>
        <p:spPr>
          <a:xfrm>
            <a:off x="4062413" y="2151063"/>
            <a:ext cx="10001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VOCÊ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746375" y="2619375"/>
            <a:ext cx="121443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R$ 600,00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159375" y="2627313"/>
            <a:ext cx="121443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R$ 600,00</a:t>
            </a:r>
          </a:p>
        </p:txBody>
      </p:sp>
      <p:pic>
        <p:nvPicPr>
          <p:cNvPr id="13" name="Imagem 12" descr="1our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93813" y="4022725"/>
            <a:ext cx="506412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m 13" descr="1our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8375" y="4024313"/>
            <a:ext cx="5080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m 14" descr="1our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0638" y="4025900"/>
            <a:ext cx="508000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m 15" descr="1our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5200" y="4027488"/>
            <a:ext cx="5080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16"/>
          <p:cNvSpPr txBox="1"/>
          <p:nvPr/>
        </p:nvSpPr>
        <p:spPr>
          <a:xfrm>
            <a:off x="246063" y="4121150"/>
            <a:ext cx="12144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R$ 600,00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460625" y="4129088"/>
            <a:ext cx="121443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R$ 600,00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451475" y="4119563"/>
            <a:ext cx="121443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R$ 600,00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666038" y="4029075"/>
            <a:ext cx="12144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R$ 600,00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357813" y="5732463"/>
            <a:ext cx="571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200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214688" y="5730875"/>
            <a:ext cx="5715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200</a:t>
            </a:r>
          </a:p>
        </p:txBody>
      </p:sp>
      <p:cxnSp>
        <p:nvCxnSpPr>
          <p:cNvPr id="26" name="Conector reto 25"/>
          <p:cNvCxnSpPr>
            <a:stCxn id="7" idx="1"/>
            <a:endCxn id="8" idx="0"/>
          </p:cNvCxnSpPr>
          <p:nvPr/>
        </p:nvCxnSpPr>
        <p:spPr>
          <a:xfrm rot="10800000" flipV="1">
            <a:off x="2651125" y="1833563"/>
            <a:ext cx="1655763" cy="703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>
            <a:stCxn id="7" idx="3"/>
            <a:endCxn id="9" idx="0"/>
          </p:cNvCxnSpPr>
          <p:nvPr/>
        </p:nvCxnSpPr>
        <p:spPr>
          <a:xfrm>
            <a:off x="4813300" y="1833563"/>
            <a:ext cx="1643063" cy="695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>
            <a:stCxn id="8" idx="1"/>
            <a:endCxn id="13" idx="0"/>
          </p:cNvCxnSpPr>
          <p:nvPr/>
        </p:nvCxnSpPr>
        <p:spPr>
          <a:xfrm rot="10800000" flipV="1">
            <a:off x="1547813" y="3001963"/>
            <a:ext cx="849312" cy="1020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>
            <a:stCxn id="8" idx="3"/>
            <a:endCxn id="14" idx="0"/>
          </p:cNvCxnSpPr>
          <p:nvPr/>
        </p:nvCxnSpPr>
        <p:spPr>
          <a:xfrm>
            <a:off x="2903538" y="3001963"/>
            <a:ext cx="858837" cy="1022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>
            <a:stCxn id="9" idx="1"/>
            <a:endCxn id="15" idx="0"/>
          </p:cNvCxnSpPr>
          <p:nvPr/>
        </p:nvCxnSpPr>
        <p:spPr>
          <a:xfrm rot="10800000" flipV="1">
            <a:off x="5354638" y="2992438"/>
            <a:ext cx="847725" cy="1033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>
            <a:stCxn id="9" idx="3"/>
            <a:endCxn id="16" idx="0"/>
          </p:cNvCxnSpPr>
          <p:nvPr/>
        </p:nvCxnSpPr>
        <p:spPr>
          <a:xfrm>
            <a:off x="6708775" y="2992438"/>
            <a:ext cx="860425" cy="1035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>
            <a:stCxn id="14" idx="2"/>
            <a:endCxn id="21" idx="1"/>
          </p:cNvCxnSpPr>
          <p:nvPr/>
        </p:nvCxnSpPr>
        <p:spPr>
          <a:xfrm rot="16200000" flipH="1">
            <a:off x="4079081" y="4637882"/>
            <a:ext cx="962025" cy="1595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16" idx="2"/>
            <a:endCxn id="21" idx="3"/>
          </p:cNvCxnSpPr>
          <p:nvPr/>
        </p:nvCxnSpPr>
        <p:spPr>
          <a:xfrm rot="5400000">
            <a:off x="6269832" y="4617244"/>
            <a:ext cx="958850" cy="1639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>
            <a:stCxn id="13" idx="2"/>
            <a:endCxn id="22" idx="1"/>
          </p:cNvCxnSpPr>
          <p:nvPr/>
        </p:nvCxnSpPr>
        <p:spPr>
          <a:xfrm rot="16200000" flipH="1">
            <a:off x="1897857" y="4599781"/>
            <a:ext cx="965200" cy="1668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>
            <a:stCxn id="15" idx="2"/>
            <a:endCxn id="22" idx="3"/>
          </p:cNvCxnSpPr>
          <p:nvPr/>
        </p:nvCxnSpPr>
        <p:spPr>
          <a:xfrm rot="5400000">
            <a:off x="4090194" y="4650582"/>
            <a:ext cx="960437" cy="156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/>
          <p:cNvSpPr txBox="1"/>
          <p:nvPr/>
        </p:nvSpPr>
        <p:spPr>
          <a:xfrm>
            <a:off x="492125" y="1428750"/>
            <a:ext cx="2182813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INDICAÇÃO DIRETA: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rgbClr val="2B558A"/>
                </a:solidFill>
                <a:latin typeface="+mj-lt"/>
                <a:cs typeface="+mn-cs"/>
              </a:rPr>
              <a:t>R$ 3.600,00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6572250" y="1428750"/>
            <a:ext cx="2182813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PAR BINÁRIO: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rgbClr val="2B558A"/>
                </a:solidFill>
                <a:latin typeface="+mj-lt"/>
                <a:cs typeface="+mn-cs"/>
              </a:rPr>
              <a:t>R$ 400,00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10" grpId="0"/>
      <p:bldP spid="11" grpId="0"/>
      <p:bldP spid="12" grpId="0"/>
      <p:bldP spid="17" grpId="0"/>
      <p:bldP spid="18" grpId="0"/>
      <p:bldP spid="19" grpId="0"/>
      <p:bldP spid="20" grpId="0"/>
      <p:bldP spid="21" grpId="0"/>
      <p:bldP spid="22" grpId="0"/>
      <p:bldP spid="55" grpId="0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7713"/>
            <a:ext cx="977582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143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BÔNUS </a:t>
            </a: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DE REDE MULTILEVEL FRANQUIAS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pic>
        <p:nvPicPr>
          <p:cNvPr id="28677" name="Imagem 5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Imagem 6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Imagem 7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aixaDeTexto 12"/>
          <p:cNvSpPr txBox="1"/>
          <p:nvPr/>
        </p:nvSpPr>
        <p:spPr>
          <a:xfrm>
            <a:off x="539750" y="4570413"/>
            <a:ext cx="1603375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2°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3°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4°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125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50877" y="5548986"/>
            <a:ext cx="60928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TOTAL: </a:t>
            </a: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488.280 </a:t>
            </a: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X </a:t>
            </a: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5,00 </a:t>
            </a: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= R$ </a:t>
            </a: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2.441.400,00</a:t>
            </a:r>
            <a:endParaRPr lang="pt-BR" sz="2800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540000" y="4572000"/>
            <a:ext cx="1960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5°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625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6°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3.125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7°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15.625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683125" y="4572000"/>
            <a:ext cx="21748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8°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78.125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9°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390.625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7" name="CaixaDeTexto 4"/>
          <p:cNvSpPr txBox="1"/>
          <p:nvPr/>
        </p:nvSpPr>
        <p:spPr>
          <a:xfrm>
            <a:off x="609600" y="2829339"/>
            <a:ext cx="9144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DAS VENDAS DOS 8 NÍVEIS DE FRANQUEADOS LIGADOS À VOCÊ.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8" name="CaixaDeTexto 4"/>
          <p:cNvSpPr txBox="1"/>
          <p:nvPr/>
        </p:nvSpPr>
        <p:spPr>
          <a:xfrm>
            <a:off x="603218" y="233755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R$ 5,00 DAS FRANQUIAS PRATA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-306388" y="3487738"/>
            <a:ext cx="559276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612775" y="3467100"/>
            <a:ext cx="7129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EXEMPLO COM FRANQUIA PRATA: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-307976" y="1643063"/>
            <a:ext cx="559435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611188" y="1622425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VOCÊ RECEBE: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539750" y="3952047"/>
            <a:ext cx="86042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</a:rPr>
              <a:t>1° NÍVEL </a:t>
            </a:r>
            <a:r>
              <a:rPr lang="pt-BR" dirty="0" smtClean="0">
                <a:solidFill>
                  <a:srgbClr val="2B558A"/>
                </a:solidFill>
                <a:latin typeface="+mj-lt"/>
              </a:rPr>
              <a:t>= </a:t>
            </a:r>
            <a:r>
              <a:rPr lang="pt-BR" dirty="0" smtClean="0">
                <a:solidFill>
                  <a:srgbClr val="2B558A"/>
                </a:solidFill>
              </a:rPr>
              <a:t>VOCÊ INDICA </a:t>
            </a:r>
            <a:r>
              <a:rPr lang="pt-BR" sz="2800" dirty="0" smtClean="0">
                <a:solidFill>
                  <a:srgbClr val="2B558A"/>
                </a:solidFill>
              </a:rPr>
              <a:t>5 </a:t>
            </a:r>
            <a:r>
              <a:rPr lang="pt-BR" dirty="0" smtClean="0">
                <a:solidFill>
                  <a:srgbClr val="2B558A"/>
                </a:solidFill>
              </a:rPr>
              <a:t>FRANQUEADOS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13" grpId="0"/>
      <p:bldP spid="14" grpId="0"/>
      <p:bldP spid="15" grpId="0"/>
      <p:bldP spid="16" grpId="0"/>
      <p:bldP spid="17" grpId="0"/>
      <p:bldP spid="18" grpId="0"/>
      <p:bldP spid="21" grpId="0" animBg="1"/>
      <p:bldP spid="21" grpId="1" animBg="1"/>
      <p:bldP spid="22" grpId="0"/>
      <p:bldP spid="23" grpId="0" animBg="1"/>
      <p:bldP spid="23" grpId="1" animBg="1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7713"/>
            <a:ext cx="977582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143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BÔNUS </a:t>
            </a: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DE REDE MULTILEVEL FRANQUIAS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pic>
        <p:nvPicPr>
          <p:cNvPr id="28677" name="Imagem 5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Imagem 6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Imagem 7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aixaDeTexto 12"/>
          <p:cNvSpPr txBox="1"/>
          <p:nvPr/>
        </p:nvSpPr>
        <p:spPr>
          <a:xfrm>
            <a:off x="539750" y="4570413"/>
            <a:ext cx="1603375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2°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3°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4°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125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50863" y="5548313"/>
            <a:ext cx="60928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TOTAL: </a:t>
            </a: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488.280 </a:t>
            </a: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X</a:t>
            </a: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 15,00 </a:t>
            </a: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= R$</a:t>
            </a: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7.324.200,00</a:t>
            </a:r>
            <a:endParaRPr lang="pt-BR" sz="2800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540000" y="4572000"/>
            <a:ext cx="1960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5°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625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6°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3.125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7°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15.625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683125" y="4572000"/>
            <a:ext cx="21748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8°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78.125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9° NÍVEL =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390.625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-306388" y="3487738"/>
            <a:ext cx="5592768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612775" y="3467100"/>
            <a:ext cx="7129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EXEMPLO COM FRANQUIA OURO: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24" name="CaixaDeTexto 4"/>
          <p:cNvSpPr txBox="1"/>
          <p:nvPr/>
        </p:nvSpPr>
        <p:spPr>
          <a:xfrm>
            <a:off x="609600" y="2829339"/>
            <a:ext cx="9144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DAS VENDAS DOS 8 NÍVEIS DE FRANQUEADOS LIGADOS À VOCÊ.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5" name="CaixaDeTexto 4"/>
          <p:cNvSpPr txBox="1"/>
          <p:nvPr/>
        </p:nvSpPr>
        <p:spPr>
          <a:xfrm>
            <a:off x="603218" y="233755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solidFill>
                  <a:srgbClr val="2B558A"/>
                </a:solidFill>
                <a:latin typeface="+mj-lt"/>
                <a:cs typeface="+mn-cs"/>
              </a:rPr>
              <a:t>R$ 15,00 DAS FRANQUIAS OURO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-307976" y="1643063"/>
            <a:ext cx="559435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611188" y="1622425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 smtClean="0">
                <a:solidFill>
                  <a:schemeClr val="bg1"/>
                </a:solidFill>
                <a:latin typeface="+mj-lt"/>
                <a:cs typeface="+mn-cs"/>
              </a:rPr>
              <a:t>VOCÊ RECEBE:</a:t>
            </a:r>
            <a:endParaRPr lang="pt-BR" sz="2400" i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539750" y="3952047"/>
            <a:ext cx="86042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</a:rPr>
              <a:t>1° NÍVEL </a:t>
            </a:r>
            <a:r>
              <a:rPr lang="pt-BR" dirty="0" smtClean="0">
                <a:solidFill>
                  <a:srgbClr val="2B558A"/>
                </a:solidFill>
                <a:latin typeface="+mj-lt"/>
              </a:rPr>
              <a:t>= </a:t>
            </a:r>
            <a:r>
              <a:rPr lang="pt-BR" dirty="0" smtClean="0">
                <a:solidFill>
                  <a:srgbClr val="2B558A"/>
                </a:solidFill>
              </a:rPr>
              <a:t>VOCÊ INDICA </a:t>
            </a:r>
            <a:r>
              <a:rPr lang="pt-BR" sz="2800" dirty="0" smtClean="0">
                <a:solidFill>
                  <a:srgbClr val="2B558A"/>
                </a:solidFill>
              </a:rPr>
              <a:t>5 </a:t>
            </a:r>
            <a:r>
              <a:rPr lang="pt-BR" dirty="0" smtClean="0">
                <a:solidFill>
                  <a:srgbClr val="2B558A"/>
                </a:solidFill>
              </a:rPr>
              <a:t>FRANQUEADOS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13" grpId="0"/>
      <p:bldP spid="14" grpId="0"/>
      <p:bldP spid="15" grpId="0"/>
      <p:bldP spid="16" grpId="0"/>
      <p:bldP spid="22" grpId="0" animBg="1"/>
      <p:bldP spid="22" grpId="1" animBg="1"/>
      <p:bldP spid="23" grpId="0"/>
      <p:bldP spid="24" grpId="0"/>
      <p:bldP spid="25" grpId="0"/>
      <p:bldP spid="26" grpId="0" animBg="1"/>
      <p:bldP spid="26" grpId="1" animBg="1"/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AQUI VOCÊ TEM RECONHECIMENTO</a:t>
            </a:r>
          </a:p>
        </p:txBody>
      </p:sp>
      <p:pic>
        <p:nvPicPr>
          <p:cNvPr id="35844" name="Imagem 10" descr="fundo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m 8" descr="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" y="5094288"/>
            <a:ext cx="682625" cy="90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m 10" descr="2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5588" y="4640263"/>
            <a:ext cx="679450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5050" y="4187825"/>
            <a:ext cx="67945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4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84513" y="3735388"/>
            <a:ext cx="679450" cy="226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m 13" descr="5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63975" y="3286125"/>
            <a:ext cx="6794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m 14" descr="6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3438" y="2833688"/>
            <a:ext cx="681037" cy="316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m 15" descr="7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4488" y="2379663"/>
            <a:ext cx="679450" cy="362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m 16" descr="Selo franquias graduacao SAFIRA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8975" y="4170363"/>
            <a:ext cx="7921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m 17" descr="Selo franquias graduacao ESMERALDA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63675" y="3713163"/>
            <a:ext cx="7921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m 18" descr="Selo franquias graduacao RUBI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46313" y="3260725"/>
            <a:ext cx="79216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m 19" descr="Selo franquias graduacao DIAMANTE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027363" y="2814638"/>
            <a:ext cx="7921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m 20" descr="Selo franquias graduacao RED DIAMON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802063" y="2362200"/>
            <a:ext cx="79216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m 21" descr="Selo franquias graduacao BLUE DIAMOND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584700" y="1905000"/>
            <a:ext cx="7921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Imagem 22" descr="Selo franquias graduacao BLACK DIAMOND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368925" y="1463675"/>
            <a:ext cx="7921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CaixaDeTexto 24"/>
          <p:cNvSpPr txBox="1"/>
          <p:nvPr/>
        </p:nvSpPr>
        <p:spPr>
          <a:xfrm>
            <a:off x="755650" y="5203825"/>
            <a:ext cx="647700" cy="7699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latin typeface="+mj-lt"/>
                <a:cs typeface="+mn-cs"/>
              </a:rPr>
              <a:t>S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531938" y="5208588"/>
            <a:ext cx="6477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latin typeface="+mj-lt"/>
                <a:cs typeface="+mn-cs"/>
              </a:rPr>
              <a:t>U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2322513" y="5203825"/>
            <a:ext cx="647700" cy="7699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latin typeface="+mj-lt"/>
                <a:cs typeface="+mn-cs"/>
              </a:rPr>
              <a:t>C</a:t>
            </a:r>
          </a:p>
        </p:txBody>
      </p:sp>
      <p:pic>
        <p:nvPicPr>
          <p:cNvPr id="32" name="Imagem 31" descr="shutterstock_18507568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832475" y="522288"/>
            <a:ext cx="3487738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CaixaDeTexto 27"/>
          <p:cNvSpPr txBox="1"/>
          <p:nvPr/>
        </p:nvSpPr>
        <p:spPr>
          <a:xfrm>
            <a:off x="3098800" y="5207000"/>
            <a:ext cx="647700" cy="7699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latin typeface="+mj-lt"/>
                <a:cs typeface="+mn-cs"/>
              </a:rPr>
              <a:t>E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78263" y="5208588"/>
            <a:ext cx="6477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latin typeface="+mj-lt"/>
                <a:cs typeface="+mn-cs"/>
              </a:rPr>
              <a:t>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4668838" y="5203825"/>
            <a:ext cx="647700" cy="7699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latin typeface="+mj-lt"/>
                <a:cs typeface="+mn-cs"/>
              </a:rPr>
              <a:t>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445125" y="5207000"/>
            <a:ext cx="647700" cy="7699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latin typeface="+mj-lt"/>
                <a:cs typeface="+mn-cs"/>
              </a:rPr>
              <a:t>O</a:t>
            </a:r>
          </a:p>
        </p:txBody>
      </p:sp>
      <p:pic>
        <p:nvPicPr>
          <p:cNvPr id="35867" name="Imagem 5" descr="fundo4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68" name="Imagem 8" descr="fundo6.pn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fundo navi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PRÊMIO DE GRADUAÇÃO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1700213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FRANQUEADO SAFIRA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637339" y="3019912"/>
            <a:ext cx="533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OU 200 </a:t>
            </a:r>
            <a:r>
              <a:rPr lang="pt-BR" b="1" dirty="0">
                <a:solidFill>
                  <a:srgbClr val="2B558A"/>
                </a:solidFill>
                <a:latin typeface="+mj-lt"/>
                <a:cs typeface="+mn-cs"/>
              </a:rPr>
              <a:t>VENDAS DIRETAS DE GARANTIA DE </a:t>
            </a: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REPARO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615114" y="3458749"/>
            <a:ext cx="496887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2% DO FATURAMENTO DA EMPRESA DIVIDIDOS ENTRE OS GRADUADOS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SAFIRA;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615114" y="4164427"/>
            <a:ext cx="496887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- 1 CRUZEIRO MARÍTIMO PELA COSTA BRASILEIRA COM ACOMPANHANTE, OU 1 IPAD;</a:t>
            </a:r>
          </a:p>
        </p:txBody>
      </p:sp>
      <p:pic>
        <p:nvPicPr>
          <p:cNvPr id="36873" name="Imagem 8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4" name="Imagem 9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5" name="Imagem 10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Imagem 26" descr="Selo franquias graduacao SAFIRA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750" y="2708275"/>
            <a:ext cx="28082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12"/>
          <p:cNvSpPr txBox="1"/>
          <p:nvPr/>
        </p:nvSpPr>
        <p:spPr>
          <a:xfrm>
            <a:off x="3637339" y="2638912"/>
            <a:ext cx="4968875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10 VENDAS DIRETAS DA FRANQUIA OURO </a:t>
            </a:r>
            <a:endParaRPr lang="pt-BR" sz="1600" i="1" dirty="0" smtClean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3" grpId="0"/>
      <p:bldP spid="14" grpId="0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fundo logo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PRÊMIO DE GRADUAÇÃO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1700213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FRANQUEADO ESMERALDA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635375" y="2636838"/>
            <a:ext cx="49688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30.000 PONTOS ACUMULADOS NA SUA EQUIPE MENOR DO BINÁRIO MÚLTIPLO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635375" y="3774048"/>
            <a:ext cx="4968875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 1 COMPUTADOR MACBOOK AIR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pic>
        <p:nvPicPr>
          <p:cNvPr id="37897" name="Imagem 8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8" name="Imagem 9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9" name="Imagem 10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Selo franquias graduacao ESMERALDA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750" y="2708275"/>
            <a:ext cx="28082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ixaDeTexto 12"/>
          <p:cNvSpPr txBox="1"/>
          <p:nvPr/>
        </p:nvSpPr>
        <p:spPr>
          <a:xfrm>
            <a:off x="3641725" y="3342387"/>
            <a:ext cx="4968875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OU 500 VENDAS DIRETAS DE PRODUTOS</a:t>
            </a:r>
            <a:endParaRPr lang="pt-BR" b="1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3" grpId="0"/>
      <p:bldP spid="15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0" y="3000375"/>
            <a:ext cx="91440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SEJA BEM-VINDO!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fundo hb2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PRÊMIO DE GRADUAÇÃO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1700213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FRANQUEADO RUBI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635375" y="3770244"/>
            <a:ext cx="496887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UM AUTOMÓVEL HYUNDAI HB20 - 0KM, EM SEU NOME, INTEIRAMENTE QUITADO;</a:t>
            </a:r>
          </a:p>
        </p:txBody>
      </p:sp>
      <p:pic>
        <p:nvPicPr>
          <p:cNvPr id="38920" name="Imagem 8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Imagem 9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2" name="Imagem 10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Selo franquias graduacao RUBI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750" y="2708275"/>
            <a:ext cx="28082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16"/>
          <p:cNvSpPr txBox="1"/>
          <p:nvPr/>
        </p:nvSpPr>
        <p:spPr>
          <a:xfrm>
            <a:off x="3635375" y="2636838"/>
            <a:ext cx="49688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90.000 PONTOS ACUMULADOS NA SUA EQUIPE MENOR DO BINÁRIO MÚLTIPLO</a:t>
            </a:r>
          </a:p>
        </p:txBody>
      </p:sp>
      <p:sp>
        <p:nvSpPr>
          <p:cNvPr id="13" name="CaixaDeTexto 16"/>
          <p:cNvSpPr txBox="1"/>
          <p:nvPr/>
        </p:nvSpPr>
        <p:spPr>
          <a:xfrm>
            <a:off x="3641725" y="3342861"/>
            <a:ext cx="5502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OU 2.000 VENDAS DIRETAS DE GARANTIA DE REPARO.</a:t>
            </a:r>
            <a:endParaRPr lang="pt-BR" b="1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4" grpId="0"/>
      <p:bldP spid="17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fundo carib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PRÊMIO DE GRADUAÇÃO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1700213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DIRETOR DIAMANTE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635375" y="4048894"/>
            <a:ext cx="496887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UMA </a:t>
            </a: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VIAGEM INTERNACIONAL COM ACOMPANHANTE PARA CARIBE OU LAS VEGAS;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635375" y="3784600"/>
            <a:ext cx="43211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pic>
        <p:nvPicPr>
          <p:cNvPr id="39945" name="Imagem 8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6" name="Imagem 9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Imagem 10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m 16" descr="Selo franquias graduacao DIAMANTE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750" y="2708275"/>
            <a:ext cx="28082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aixaDeTexto 18"/>
          <p:cNvSpPr txBox="1"/>
          <p:nvPr/>
        </p:nvSpPr>
        <p:spPr>
          <a:xfrm>
            <a:off x="3635375" y="2636838"/>
            <a:ext cx="49688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200.000 PONTOS ACUMULADOS NA SUA EQUIPE MENOR DO BINÁRIO MÚLTIPLO</a:t>
            </a:r>
            <a:endParaRPr lang="pt-BR" b="1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3643306" y="4753116"/>
            <a:ext cx="49688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VOCÊ TAMBÉM PODE ESCOLHER UM RELÓGIO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DA MARCA ROLEX SUBMARINER;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8" name="CaixaDeTexto 18"/>
          <p:cNvSpPr txBox="1"/>
          <p:nvPr/>
        </p:nvSpPr>
        <p:spPr>
          <a:xfrm>
            <a:off x="3641725" y="3344234"/>
            <a:ext cx="49688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OU 10 FRANQUEADOS SAFIRA EM SUA REDE MULTILEVEL </a:t>
            </a:r>
            <a:endParaRPr lang="pt-BR" b="1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4" grpId="0"/>
      <p:bldP spid="19" grpId="0"/>
      <p:bldP spid="20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undo mercede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PRÊMIO DE GRADUAÇÃO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1700213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DIRETOR RED DIAMOND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635375" y="3347623"/>
            <a:ext cx="4968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UM AUTOMÓVEL MERCEDES C180 - 0KM, EM SEU NOME, INTEIRAMENTE QUITADO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pic>
        <p:nvPicPr>
          <p:cNvPr id="40968" name="Imagem 8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9" name="Imagem 9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Imagem 10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m 15" descr="Selo franquias graduacao RED DIAMON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750" y="2708275"/>
            <a:ext cx="28082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aixaDeTexto 14"/>
          <p:cNvSpPr txBox="1"/>
          <p:nvPr/>
        </p:nvSpPr>
        <p:spPr>
          <a:xfrm>
            <a:off x="3635375" y="2636838"/>
            <a:ext cx="49688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600.000 PONTOS ACUMULADOS NA SUA EQUIPE MENOR DO BINÁRIO MÚLTIPLO.</a:t>
            </a:r>
            <a:endParaRPr lang="pt-BR" b="1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undo ferrari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PRÊMIO DE GRADUAÇÃO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1700213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DIRETOR BLUE DIAMOND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635375" y="3347623"/>
            <a:ext cx="432117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UM AUTOMÓVEL FERRARI 458 ITÁLIA, EM SEU NOME, INTEIRAMENTE QUITADO; </a:t>
            </a:r>
          </a:p>
        </p:txBody>
      </p:sp>
      <p:pic>
        <p:nvPicPr>
          <p:cNvPr id="41992" name="Imagem 8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3" name="Imagem 9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4" name="Imagem 10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Selo franquias graduacao BLUE DIAMON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750" y="2708275"/>
            <a:ext cx="28082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aixaDeTexto 14"/>
          <p:cNvSpPr txBox="1"/>
          <p:nvPr/>
        </p:nvSpPr>
        <p:spPr>
          <a:xfrm>
            <a:off x="3635375" y="2636838"/>
            <a:ext cx="49688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11.000.000 PONTOS ACUMULADOS NA SUA EQUIPE MENOR DO BINÁRIO MÚLTIPLO.</a:t>
            </a:r>
            <a:endParaRPr lang="pt-BR" b="1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PRÊMIO DE GRADUAÇÃO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1703388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EXECUTIVO BLACK DIAMOND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657600" y="4033213"/>
            <a:ext cx="54864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PASSARÁ A FAZER PARTE DO CONSELHO ADMINISTRATIVO DA EMPRESA;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657600" y="4721723"/>
            <a:ext cx="48990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PASSARÁ A RECEBER 10% DO FATURAMENTO LÍQUIDO DA EMPRESA DIVIDIDO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ENTRE OS BLACK DIAMONDS;</a:t>
            </a:r>
          </a:p>
        </p:txBody>
      </p:sp>
      <p:pic>
        <p:nvPicPr>
          <p:cNvPr id="43016" name="Imagem 9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7" name="Imagem 10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8" name="Imagem 11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Selo franquias graduacao BLACK DIAMON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750" y="2708275"/>
            <a:ext cx="28082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aixaDeTexto 15"/>
          <p:cNvSpPr txBox="1"/>
          <p:nvPr/>
        </p:nvSpPr>
        <p:spPr>
          <a:xfrm>
            <a:off x="3641725" y="3052552"/>
            <a:ext cx="489267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VOCÊ CHEGARÁ AO NÍVEL MÁXIMO, PARA DE RECEBER PELA REDE. PODERÁ, ENTRETANTO, RECOMEÇAR COM UMA NOVA FRANQUIA;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637722" y="2635108"/>
            <a:ext cx="49688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rgbClr val="2B558A"/>
                </a:solidFill>
                <a:latin typeface="+mj-lt"/>
                <a:cs typeface="+mn-cs"/>
              </a:rPr>
              <a:t>21 </a:t>
            </a:r>
            <a:r>
              <a:rPr lang="pt-BR" b="1" dirty="0">
                <a:solidFill>
                  <a:srgbClr val="2B558A"/>
                </a:solidFill>
                <a:latin typeface="+mj-lt"/>
                <a:cs typeface="+mn-cs"/>
              </a:rPr>
              <a:t>NÍVEIS EM SUA REDE BINÁRIA MÚLTIPLA.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6" grpId="0"/>
      <p:bldP spid="14" grpId="0"/>
      <p:bldP spid="15" grpId="0"/>
      <p:bldP spid="16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PRÊMIO DE GRADUAÇÃO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153828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VOCÊ GANHA, NÃO CONCORRE!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2B558A"/>
                </a:solidFill>
                <a:latin typeface="+mj-lt"/>
                <a:cs typeface="+mn-cs"/>
              </a:rPr>
              <a:t>SÓ DEPENDE DO SEU ESFORÇO E DA SUA DEDICAÇÃO.</a:t>
            </a:r>
          </a:p>
        </p:txBody>
      </p:sp>
      <p:pic>
        <p:nvPicPr>
          <p:cNvPr id="44037" name="Imagem 5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Imagem 6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Imagem 7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Selo franquias graduacao SAFIRA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8975" y="5300663"/>
            <a:ext cx="7921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m 8" descr="Selo franquias graduacao ESMERALDA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63675" y="4843463"/>
            <a:ext cx="7921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Selo franquias graduacao RUBI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46313" y="4391025"/>
            <a:ext cx="79216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m 10" descr="Selo franquias graduacao DIAMANTE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27363" y="3944938"/>
            <a:ext cx="7921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Selo franquias graduacao RED DIAMON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02063" y="3492500"/>
            <a:ext cx="79216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Selo franquias graduacao BLUE DIAMON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84700" y="3035300"/>
            <a:ext cx="7921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m 13" descr="Selo franquias graduacao BLACK DIAMOND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368925" y="2593975"/>
            <a:ext cx="7921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aixaDeTexto 14"/>
          <p:cNvSpPr txBox="1"/>
          <p:nvPr/>
        </p:nvSpPr>
        <p:spPr>
          <a:xfrm>
            <a:off x="1466850" y="5821363"/>
            <a:ext cx="417671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2% +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VIAGEM OU IPAD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241550" y="5370513"/>
            <a:ext cx="417671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MACBOOKAIR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3025775" y="4919663"/>
            <a:ext cx="41751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HYUNDAI HB20 - 0KM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08413" y="4467225"/>
            <a:ext cx="417671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VIAGEM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INTERNACIONAL OU ROLEX</a:t>
            </a:r>
            <a:endParaRPr lang="pt-BR" sz="1600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4579938" y="4016375"/>
            <a:ext cx="417671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MERCEDES C180 - 0KM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354638" y="3565525"/>
            <a:ext cx="417671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FERRARI 458 ITÁLIA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6138863" y="3113088"/>
            <a:ext cx="25368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10% DO LUCRO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5" grpId="0"/>
      <p:bldP spid="15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-307975" y="7461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0" y="7270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REGULAMENTO PARA RECEBER SEUS BÔNUS: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39750" y="2334181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2B558A"/>
                </a:solidFill>
                <a:latin typeface="+mj-lt"/>
                <a:cs typeface="+mn-cs"/>
              </a:rPr>
              <a:t>PARA RECEBER SEUS BÔNUS, É NECESSÁRIO: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33400" y="3059112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2B558A"/>
                </a:solidFill>
                <a:latin typeface="+mj-lt"/>
                <a:cs typeface="+mn-cs"/>
              </a:rPr>
              <a:t>PARA RECEBER SEUS BÔNUS BINÁRIOS MÚLTIPLOS, É NECESSÁRIO: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39750" y="3363913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INDICAR, NO MÍNIMO, DOIS FRANQUEADOS DIRETOS;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39750" y="373380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2B558A"/>
                </a:solidFill>
                <a:latin typeface="+mj-lt"/>
                <a:cs typeface="+mn-cs"/>
              </a:rPr>
              <a:t>A EMPRESA COBRA: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539750" y="4064000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R$ 300,00 ANUAIS COMO TAXA DE REATIVAÇÃO DA FRANQUIA OURO;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39750" y="4487863"/>
            <a:ext cx="8604250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ROYALTIES DE 6% PELO USO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 E </a:t>
            </a: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MANUTENÇÃO DA MARCA, SOMENTE DOS VALORES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RECEBIDOS POR VOCÊ, QUE SERÃO DESCONTADOS QUANDO VOCÊ SOLICITAR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SEUS RECEBIMENTOS;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539750" y="5410200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2B558A"/>
                </a:solidFill>
                <a:latin typeface="+mj-lt"/>
                <a:cs typeface="+mn-cs"/>
              </a:rPr>
              <a:t>NÃO HÁ MAIS NENHUMA TAXA!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39750" y="5707062"/>
            <a:ext cx="8604250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VOCÊ PODE ADMINISTRAR TUDO NA COMODIDADE DO SEU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ESCRITÓRIO VIRTUAL EM NOSSO SITE: </a:t>
            </a:r>
            <a:r>
              <a:rPr lang="pt-BR" b="1" dirty="0">
                <a:solidFill>
                  <a:srgbClr val="2B558A"/>
                </a:solidFill>
                <a:latin typeface="+mj-lt"/>
                <a:cs typeface="+mn-cs"/>
              </a:rPr>
              <a:t>www.worldcar.com.br</a:t>
            </a:r>
          </a:p>
        </p:txBody>
      </p:sp>
      <p:pic>
        <p:nvPicPr>
          <p:cNvPr id="45069" name="Imagem 13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0" name="Imagem 14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1" name="Imagem 16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CaixaDeTexto 15"/>
          <p:cNvSpPr txBox="1"/>
          <p:nvPr/>
        </p:nvSpPr>
        <p:spPr>
          <a:xfrm>
            <a:off x="539750" y="2678668"/>
            <a:ext cx="86042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TER, </a:t>
            </a: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NO MÍNIMO, UMA GARANTIA DE REPARO ATIVA EM SUA </a:t>
            </a: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FRANQUIA;</a:t>
            </a:r>
          </a:p>
        </p:txBody>
      </p:sp>
      <p:sp>
        <p:nvSpPr>
          <p:cNvPr id="22" name="CaixaDeTexto 15"/>
          <p:cNvSpPr txBox="1"/>
          <p:nvPr/>
        </p:nvSpPr>
        <p:spPr>
          <a:xfrm>
            <a:off x="533400" y="1334869"/>
            <a:ext cx="792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OS 11 VOUCHER DA FRANQUIA OURO, SÃO PROMOCIONAIS E TEM VALIDADE DE 30 DIAS PARA O USO, NÃO PODENDO SER SUSBSTITUÍDOS OU REEMBOUSADOS;</a:t>
            </a: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  <p:sp>
        <p:nvSpPr>
          <p:cNvPr id="17" name="CaixaDeTexto 15"/>
          <p:cNvSpPr txBox="1"/>
          <p:nvPr/>
        </p:nvSpPr>
        <p:spPr>
          <a:xfrm>
            <a:off x="533400" y="1992868"/>
            <a:ext cx="86042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rgbClr val="2B558A"/>
                </a:solidFill>
                <a:latin typeface="+mj-lt"/>
                <a:cs typeface="+mn-cs"/>
              </a:rPr>
              <a:t>UPGRADE DE PRATA PARA OURO NÃO GERA A COMISSÃO DE VENDA DIRETA;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rgbClr val="2B558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3" grpId="0"/>
      <p:bldP spid="19" grpId="0"/>
      <p:bldP spid="20" grpId="0"/>
      <p:bldP spid="21" grpId="0"/>
      <p:bldP spid="24" grpId="0"/>
      <p:bldP spid="25" grpId="0"/>
      <p:bldP spid="27" grpId="0"/>
      <p:bldP spid="28" grpId="0"/>
      <p:bldP spid="18" grpId="0"/>
      <p:bldP spid="22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0" y="1939925"/>
            <a:ext cx="9144000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A OPORTUNIDADE ESTÁ DADA!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2516188"/>
            <a:ext cx="9144000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A DECISÃO É SUA!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0" y="3149600"/>
            <a:ext cx="9144000" cy="769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CHEGOU A HORA DE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3725862"/>
            <a:ext cx="9144000" cy="7699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MUDAR A SUA VIDA!</a:t>
            </a:r>
          </a:p>
        </p:txBody>
      </p:sp>
      <p:pic>
        <p:nvPicPr>
          <p:cNvPr id="46086" name="Imagem 7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Imagem 8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Imagem 9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0" y="2492375"/>
            <a:ext cx="9144000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COMECE AGORA!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3068638"/>
            <a:ext cx="9144000" cy="7683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rgbClr val="2B558A"/>
                </a:solidFill>
                <a:latin typeface="+mj-lt"/>
                <a:cs typeface="+mn-cs"/>
              </a:rPr>
              <a:t>ESCOLHA REALIZAR SEUS SONHOS!</a:t>
            </a:r>
          </a:p>
        </p:txBody>
      </p:sp>
      <p:pic>
        <p:nvPicPr>
          <p:cNvPr id="47108" name="Imagem 4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Imagem 5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Imagem 7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undo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50" y="620713"/>
            <a:ext cx="7469188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undo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50" y="620713"/>
            <a:ext cx="7469188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6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01411E-6 L 0.34392 0.4110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205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17"/>
          <p:cNvSpPr/>
          <p:nvPr/>
        </p:nvSpPr>
        <p:spPr>
          <a:xfrm>
            <a:off x="-307975" y="744538"/>
            <a:ext cx="487997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rgbClr val="2B558A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11188" y="723900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CHEGOU: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39750" y="184467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O MOMENTO CERTO;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9750" y="227647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A EMPRESA CERTA;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39750" y="270827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PARA A PESSOA CERTA;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39750" y="3141663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O PRODUTO CERTO;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39750" y="3573463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O MELHOR RETORNO DO INVESTIMENTO;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39750" y="4005263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O EXCLUSIVO PLANO BINÁRIO MÚLTIPLO;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9750" y="4437063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O SISTEMA </a:t>
            </a:r>
            <a:r>
              <a:rPr lang="pt-BR" b="1" dirty="0">
                <a:solidFill>
                  <a:srgbClr val="2B558A"/>
                </a:solidFill>
                <a:latin typeface="+mj-lt"/>
                <a:cs typeface="+mn-cs"/>
              </a:rPr>
              <a:t>CPR</a:t>
            </a: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– COMISSIONAMENTO, PREMIAÇÃO E RECONHECIMENTO;</a:t>
            </a:r>
          </a:p>
        </p:txBody>
      </p:sp>
      <p:pic>
        <p:nvPicPr>
          <p:cNvPr id="7179" name="Imagem 14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0" name="Imagem 15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1" name="Imagem 16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Edificio Galleria Plaz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9700" y="14288"/>
            <a:ext cx="9391650" cy="701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ângulo de cantos arredondados 17"/>
          <p:cNvSpPr/>
          <p:nvPr/>
        </p:nvSpPr>
        <p:spPr>
          <a:xfrm>
            <a:off x="-307975" y="744538"/>
            <a:ext cx="487997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723900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A EMPRESA: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07950" y="1774825"/>
            <a:ext cx="403225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+mj-lt"/>
                <a:cs typeface="+mn-cs"/>
              </a:rPr>
              <a:t>GALLERIA PLAZA - Campinas/SP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+mj-lt"/>
                <a:cs typeface="+mn-cs"/>
              </a:rPr>
              <a:t>www.worldcar.com.br</a:t>
            </a:r>
          </a:p>
        </p:txBody>
      </p:sp>
      <p:pic>
        <p:nvPicPr>
          <p:cNvPr id="8198" name="Imagem 6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Imagem 8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Imagem 7" descr="fundo6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17"/>
          <p:cNvSpPr/>
          <p:nvPr/>
        </p:nvSpPr>
        <p:spPr>
          <a:xfrm>
            <a:off x="-307975" y="744538"/>
            <a:ext cx="487997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723900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POSSUI: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39750" y="184467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PRODUTO EXCLUSIVO;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9750" y="227647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MAIS DE DOIS ANOS DE ATIVIDADE;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39750" y="2708275"/>
            <a:ext cx="8604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COMPROMETIMENTO COM A QUALIDADE DOS SERVIÇOS;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39750" y="3141663"/>
            <a:ext cx="8604250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EQUIPE ALTAMENTE QUALIFICADA EM TREINAMENTO, OFERECENDO TÉCNICAS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E MÉTODOS MODERNOS COM FOCO NA QUALIFICAÇÃO E EVOLUÇÃO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DOS FRANQUEADOS;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39750" y="4132263"/>
            <a:ext cx="8604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SERVIÇO DE GARANTIA DE REPAROS AUTOMOTIVOS COM ABRANGÊNCIA NACIONAL;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9750" y="4564063"/>
            <a:ext cx="860425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PARCERIA COM AS MELHORES VISTORIADORAS DO BRASIL QUE OFERECEM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ATENDIMENTO EM TODO O TERRITÓRIO NACIONAL;</a:t>
            </a:r>
          </a:p>
        </p:txBody>
      </p:sp>
      <p:pic>
        <p:nvPicPr>
          <p:cNvPr id="9226" name="Imagem 11" descr="fundo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Imagem 14" descr="fundo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Imagem 15" descr="fundo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m 13" descr="car-crash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13100"/>
            <a:ext cx="9144000" cy="43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ângulo de cantos arredondados 17"/>
          <p:cNvSpPr/>
          <p:nvPr/>
        </p:nvSpPr>
        <p:spPr>
          <a:xfrm>
            <a:off x="-307975" y="744538"/>
            <a:ext cx="4879975" cy="427037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188" y="723900"/>
            <a:ext cx="71294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REALIDADE BRASILEIRA: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39750" y="1484313"/>
            <a:ext cx="86042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- A FROTA DE VEÍCULOS JÁ PASSA DE 70 MILHÕES;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9750" y="1916113"/>
            <a:ext cx="860425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 A CADA 57 SEGUNDOS OCORRE UM ACIDENTE DE TRÂNSITO TOTALIZANDO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2B558A"/>
                </a:solidFill>
                <a:latin typeface="+mj-lt"/>
                <a:cs typeface="+mn-cs"/>
              </a:rPr>
              <a:t>UM MILHÃO DE ACIDENTES POR ANO;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-307975" y="2943225"/>
            <a:ext cx="9775825" cy="427038"/>
          </a:xfrm>
          <a:prstGeom prst="roundRect">
            <a:avLst>
              <a:gd name="adj" fmla="val 50000"/>
            </a:avLst>
          </a:prstGeom>
          <a:solidFill>
            <a:srgbClr val="2B558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0" y="2924175"/>
            <a:ext cx="9144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i="1" dirty="0">
                <a:solidFill>
                  <a:schemeClr val="bg1"/>
                </a:solidFill>
                <a:latin typeface="+mj-lt"/>
                <a:cs typeface="+mn-cs"/>
              </a:rPr>
              <a:t>O QUE VOCÊ FARIA SE BATESSE O SEU CARRO HOJE?</a:t>
            </a:r>
          </a:p>
        </p:txBody>
      </p:sp>
      <p:pic>
        <p:nvPicPr>
          <p:cNvPr id="10249" name="Imagem 10" descr="fundo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1913" y="6302375"/>
            <a:ext cx="9251951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0" name="Imagem 11" descr="fundo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5272088"/>
            <a:ext cx="2151063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1" name="Imagem 12" descr="fundo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60325" y="-7938"/>
            <a:ext cx="92535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/>
      <p:bldP spid="8" grpId="0"/>
      <p:bldP spid="9" grpId="0"/>
      <p:bldP spid="7" grpId="0" animBg="1"/>
      <p:bldP spid="7" grpId="1" animBg="1"/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4396</TotalTime>
  <Words>4570</Words>
  <Application>Microsoft Macintosh PowerPoint</Application>
  <PresentationFormat>On-screen Show (4:3)</PresentationFormat>
  <Paragraphs>501</Paragraphs>
  <Slides>49</Slides>
  <Notes>49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MICHEL</dc:creator>
  <cp:lastModifiedBy>carlos carvalho</cp:lastModifiedBy>
  <cp:revision>361</cp:revision>
  <dcterms:created xsi:type="dcterms:W3CDTF">2013-11-04T02:33:32Z</dcterms:created>
  <dcterms:modified xsi:type="dcterms:W3CDTF">2013-11-04T02:41:27Z</dcterms:modified>
</cp:coreProperties>
</file>